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9753600" cy="7315200"/>
  <p:notesSz cx="6858000" cy="9144000"/>
  <p:embeddedFontLst>
    <p:embeddedFont>
      <p:font typeface="Times New Roman MT" charset="1" panose="02030502070405020303"/>
      <p:regular r:id="rId53"/>
    </p:embeddedFont>
    <p:embeddedFont>
      <p:font typeface="Times New Roman MT Bold" charset="1" panose="02030802070405020303"/>
      <p:regular r:id="rId54"/>
    </p:embeddedFont>
    <p:embeddedFont>
      <p:font typeface="Open Sans" charset="1" panose="020B0606030504020204"/>
      <p:regular r:id="rId55"/>
    </p:embeddedFont>
    <p:embeddedFont>
      <p:font typeface="Open Sans Bold" charset="1" panose="020B0806030504020204"/>
      <p:regular r:id="rId56"/>
    </p:embeddedFont>
    <p:embeddedFont>
      <p:font typeface="Canva Sans Bold" charset="1" panose="020B0803030501040103"/>
      <p:regular r:id="rId57"/>
    </p:embeddedFont>
    <p:embeddedFont>
      <p:font typeface="Canva Sans" charset="1" panose="020B0503030501040103"/>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1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1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1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1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2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2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3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3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33.jpeg" Type="http://schemas.openxmlformats.org/officeDocument/2006/relationships/image"/><Relationship Id="rId5" Target="../media/VAGtF0sgnKw.mp4" Type="http://schemas.openxmlformats.org/officeDocument/2006/relationships/video"/><Relationship Id="rId6" Target="../media/VAGtF0sgnKw.mp4" Type="http://schemas.microsoft.com/office/2007/relationships/media"/></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5" y="0"/>
            <a:ext cx="9752715" cy="7316278"/>
            <a:chOff x="0" y="0"/>
            <a:chExt cx="13003620" cy="9755037"/>
          </a:xfrm>
        </p:grpSpPr>
        <p:pic>
          <p:nvPicPr>
            <p:cNvPr name="Picture 3" id="3"/>
            <p:cNvPicPr>
              <a:picLocks noChangeAspect="true"/>
            </p:cNvPicPr>
            <p:nvPr/>
          </p:nvPicPr>
          <p:blipFill>
            <a:blip r:embed="rId2"/>
            <a:srcRect l="7010" t="0" r="7010" b="0"/>
            <a:stretch>
              <a:fillRect/>
            </a:stretch>
          </p:blipFill>
          <p:spPr>
            <a:xfrm flipH="false" flipV="false">
              <a:off x="0" y="0"/>
              <a:ext cx="13003620" cy="9755037"/>
            </a:xfrm>
            <a:prstGeom prst="rect">
              <a:avLst/>
            </a:prstGeom>
          </p:spPr>
        </p:pic>
      </p:grpSp>
      <p:sp>
        <p:nvSpPr>
          <p:cNvPr name="Freeform 4" id="4"/>
          <p:cNvSpPr/>
          <p:nvPr/>
        </p:nvSpPr>
        <p:spPr>
          <a:xfrm flipH="false" flipV="false" rot="0">
            <a:off x="2192429" y="2206044"/>
            <a:ext cx="5048250" cy="2438400"/>
          </a:xfrm>
          <a:custGeom>
            <a:avLst/>
            <a:gdLst/>
            <a:ahLst/>
            <a:cxnLst/>
            <a:rect r="r" b="b" t="t" l="l"/>
            <a:pathLst>
              <a:path h="2438400" w="5048250">
                <a:moveTo>
                  <a:pt x="0" y="0"/>
                </a:moveTo>
                <a:lnTo>
                  <a:pt x="5048250" y="0"/>
                </a:lnTo>
                <a:lnTo>
                  <a:pt x="5048250" y="2438400"/>
                </a:lnTo>
                <a:lnTo>
                  <a:pt x="0" y="2438400"/>
                </a:lnTo>
                <a:lnTo>
                  <a:pt x="0" y="0"/>
                </a:lnTo>
                <a:close/>
              </a:path>
            </a:pathLst>
          </a:custGeom>
          <a:blipFill>
            <a:blip r:embed="rId3">
              <a:extLst>
                <a:ext uri="{96DAC541-7B7A-43D3-8B79-37D633B846F1}">
                  <asvg:svgBlip xmlns:asvg="http://schemas.microsoft.com/office/drawing/2016/SVG/main" r:embed="rId4"/>
                </a:ext>
              </a:extLst>
            </a:blip>
            <a:stretch>
              <a:fillRect l="0" t="-53515" r="0" b="-53515"/>
            </a:stretch>
          </a:blipFill>
        </p:spPr>
      </p:sp>
      <p:sp>
        <p:nvSpPr>
          <p:cNvPr name="TextBox 5" id="5"/>
          <p:cNvSpPr txBox="true"/>
          <p:nvPr/>
        </p:nvSpPr>
        <p:spPr>
          <a:xfrm rot="0">
            <a:off x="2355303" y="2403484"/>
            <a:ext cx="4722503" cy="2828925"/>
          </a:xfrm>
          <a:prstGeom prst="rect">
            <a:avLst/>
          </a:prstGeom>
        </p:spPr>
        <p:txBody>
          <a:bodyPr anchor="t" rtlCol="false" tIns="0" lIns="0" bIns="0" rIns="0">
            <a:spAutoFit/>
          </a:bodyPr>
          <a:lstStyle/>
          <a:p>
            <a:pPr algn="ctr">
              <a:lnSpc>
                <a:spcPts val="3394"/>
              </a:lnSpc>
            </a:pPr>
            <a:r>
              <a:rPr lang="en-US" sz="2828">
                <a:solidFill>
                  <a:srgbClr val="FFFFFF"/>
                </a:solidFill>
                <a:latin typeface="Times New Roman MT"/>
                <a:ea typeface="Times New Roman MT"/>
                <a:cs typeface="Times New Roman MT"/>
                <a:sym typeface="Times New Roman MT"/>
              </a:rPr>
              <a:t>Diseño e Implementación de un Sistema de Streaming Seguro en Redes Virtuales Usando Cisco Packet Tracer</a:t>
            </a:r>
          </a:p>
          <a:p>
            <a:pPr algn="ctr">
              <a:lnSpc>
                <a:spcPts val="4237"/>
              </a:lnSpc>
            </a:pPr>
          </a:p>
          <a:p>
            <a:pPr algn="ctr">
              <a:lnSpc>
                <a:spcPts val="4237"/>
              </a:lnSpc>
              <a:spcBef>
                <a:spcPct val="0"/>
              </a:spcBef>
            </a:pPr>
          </a:p>
        </p:txBody>
      </p:sp>
      <p:sp>
        <p:nvSpPr>
          <p:cNvPr name="Freeform 6" id="6"/>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5"/>
            <a:stretch>
              <a:fillRect l="-7206" t="-51690" r="0" b="-4502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grpSp>
        <p:nvGrpSpPr>
          <p:cNvPr name="Group 3" id="3"/>
          <p:cNvGrpSpPr/>
          <p:nvPr/>
        </p:nvGrpSpPr>
        <p:grpSpPr>
          <a:xfrm rot="0">
            <a:off x="509322" y="1294449"/>
            <a:ext cx="8734955" cy="4726301"/>
            <a:chOff x="0" y="0"/>
            <a:chExt cx="11823610" cy="6397507"/>
          </a:xfrm>
        </p:grpSpPr>
        <p:sp>
          <p:nvSpPr>
            <p:cNvPr name="Freeform 4" id="4"/>
            <p:cNvSpPr/>
            <p:nvPr/>
          </p:nvSpPr>
          <p:spPr>
            <a:xfrm flipH="false" flipV="false" rot="0">
              <a:off x="0" y="0"/>
              <a:ext cx="11823609" cy="6397508"/>
            </a:xfrm>
            <a:custGeom>
              <a:avLst/>
              <a:gdLst/>
              <a:ahLst/>
              <a:cxnLst/>
              <a:rect r="r" b="b" t="t" l="l"/>
              <a:pathLst>
                <a:path h="6397508" w="11823609">
                  <a:moveTo>
                    <a:pt x="0" y="0"/>
                  </a:moveTo>
                  <a:lnTo>
                    <a:pt x="11823609" y="0"/>
                  </a:lnTo>
                  <a:lnTo>
                    <a:pt x="11823609" y="6397508"/>
                  </a:lnTo>
                  <a:lnTo>
                    <a:pt x="0" y="6397508"/>
                  </a:lnTo>
                  <a:close/>
                </a:path>
              </a:pathLst>
            </a:custGeom>
            <a:solidFill>
              <a:srgbClr val="000000">
                <a:alpha val="0"/>
              </a:srgbClr>
            </a:solidFill>
          </p:spPr>
        </p:sp>
        <p:sp>
          <p:nvSpPr>
            <p:cNvPr name="TextBox 5" id="5"/>
            <p:cNvSpPr txBox="true"/>
            <p:nvPr/>
          </p:nvSpPr>
          <p:spPr>
            <a:xfrm>
              <a:off x="0" y="-114300"/>
              <a:ext cx="11823610" cy="6511807"/>
            </a:xfrm>
            <a:prstGeom prst="rect">
              <a:avLst/>
            </a:prstGeom>
          </p:spPr>
          <p:txBody>
            <a:bodyPr anchor="t" rtlCol="false" tIns="0" lIns="0" bIns="0" rIns="0"/>
            <a:lstStyle/>
            <a:p>
              <a:pPr algn="l" marL="542633" indent="-271317" lvl="1">
                <a:lnSpc>
                  <a:spcPts val="3770"/>
                </a:lnSpc>
                <a:buFont typeface="Arial"/>
                <a:buChar char="•"/>
              </a:pPr>
              <a:r>
                <a:rPr lang="en-US" sz="2513">
                  <a:solidFill>
                    <a:srgbClr val="FFFFFF"/>
                  </a:solidFill>
                  <a:latin typeface="Times New Roman MT"/>
                  <a:ea typeface="Times New Roman MT"/>
                  <a:cs typeface="Times New Roman MT"/>
                  <a:sym typeface="Times New Roman MT"/>
                </a:rPr>
                <a:t>Diseñar y simular una red virtual segura en Cisco Packet Tracer que permita la transmisión eficiente de contenido multimedia.</a:t>
              </a:r>
            </a:p>
            <a:p>
              <a:pPr algn="l" marL="542633" indent="-271317" lvl="1">
                <a:lnSpc>
                  <a:spcPts val="3770"/>
                </a:lnSpc>
                <a:buFont typeface="Arial"/>
                <a:buChar char="•"/>
              </a:pPr>
              <a:r>
                <a:rPr lang="en-US" sz="2513">
                  <a:solidFill>
                    <a:srgbClr val="FFFFFF"/>
                  </a:solidFill>
                  <a:latin typeface="Times New Roman MT"/>
                  <a:ea typeface="Times New Roman MT"/>
                  <a:cs typeface="Times New Roman MT"/>
                  <a:sym typeface="Times New Roman MT"/>
                </a:rPr>
                <a:t>Configurar e implementar un sistema de streaming dentro de la red simulada, integrando servicios y protocolos adecuados para su funcionamiento.</a:t>
              </a:r>
            </a:p>
            <a:p>
              <a:pPr algn="l" marL="542633" indent="-271317" lvl="1">
                <a:lnSpc>
                  <a:spcPts val="3770"/>
                </a:lnSpc>
                <a:buFont typeface="Arial"/>
                <a:buChar char="•"/>
              </a:pPr>
              <a:r>
                <a:rPr lang="en-US" sz="2513">
                  <a:solidFill>
                    <a:srgbClr val="FFFFFF"/>
                  </a:solidFill>
                  <a:latin typeface="Times New Roman MT"/>
                  <a:ea typeface="Times New Roman MT"/>
                  <a:cs typeface="Times New Roman MT"/>
                  <a:sym typeface="Times New Roman MT"/>
                </a:rPr>
                <a:t>A</a:t>
              </a:r>
              <a:r>
                <a:rPr lang="en-US" sz="2513">
                  <a:solidFill>
                    <a:srgbClr val="FFFFFF"/>
                  </a:solidFill>
                  <a:latin typeface="Times New Roman MT"/>
                  <a:ea typeface="Times New Roman MT"/>
                  <a:cs typeface="Times New Roman MT"/>
                  <a:sym typeface="Times New Roman MT"/>
                </a:rPr>
                <a:t>plicar y evaluar mecanismos de seguridad de red, como VLANs, ACLs y autenticación, para proteger la transmisión de datos y analizar posibles vulnerabilidades.</a:t>
              </a:r>
            </a:p>
            <a:p>
              <a:pPr algn="l">
                <a:lnSpc>
                  <a:spcPts val="3016"/>
                </a:lnSpc>
              </a:pPr>
            </a:p>
          </p:txBody>
        </p:sp>
      </p:grpSp>
      <p:sp>
        <p:nvSpPr>
          <p:cNvPr name="Freeform 6" id="6"/>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grpSp>
        <p:nvGrpSpPr>
          <p:cNvPr name="Group 4" id="4"/>
          <p:cNvGrpSpPr/>
          <p:nvPr/>
        </p:nvGrpSpPr>
        <p:grpSpPr>
          <a:xfrm rot="0">
            <a:off x="487680" y="3048000"/>
            <a:ext cx="8778240" cy="1219200"/>
            <a:chOff x="0" y="0"/>
            <a:chExt cx="11704320" cy="1625600"/>
          </a:xfrm>
        </p:grpSpPr>
        <p:sp>
          <p:nvSpPr>
            <p:cNvPr name="Freeform 5" id="5"/>
            <p:cNvSpPr/>
            <p:nvPr/>
          </p:nvSpPr>
          <p:spPr>
            <a:xfrm flipH="false" flipV="false" rot="0">
              <a:off x="0" y="0"/>
              <a:ext cx="11704320" cy="1625600"/>
            </a:xfrm>
            <a:custGeom>
              <a:avLst/>
              <a:gdLst/>
              <a:ahLst/>
              <a:cxnLst/>
              <a:rect r="r" b="b" t="t" l="l"/>
              <a:pathLst>
                <a:path h="1625600" w="11704320">
                  <a:moveTo>
                    <a:pt x="0" y="0"/>
                  </a:moveTo>
                  <a:lnTo>
                    <a:pt x="11704320" y="0"/>
                  </a:lnTo>
                  <a:lnTo>
                    <a:pt x="11704320" y="1625600"/>
                  </a:lnTo>
                  <a:lnTo>
                    <a:pt x="0" y="1625600"/>
                  </a:lnTo>
                  <a:close/>
                </a:path>
              </a:pathLst>
            </a:custGeom>
            <a:solidFill>
              <a:srgbClr val="000000">
                <a:alpha val="0"/>
              </a:srgbClr>
            </a:solidFill>
          </p:spPr>
        </p:sp>
        <p:sp>
          <p:nvSpPr>
            <p:cNvPr name="TextBox 6" id="6"/>
            <p:cNvSpPr txBox="true"/>
            <p:nvPr/>
          </p:nvSpPr>
          <p:spPr>
            <a:xfrm>
              <a:off x="0" y="-104775"/>
              <a:ext cx="11704320" cy="1730375"/>
            </a:xfrm>
            <a:prstGeom prst="rect">
              <a:avLst/>
            </a:prstGeom>
          </p:spPr>
          <p:txBody>
            <a:bodyPr anchor="ctr" rtlCol="false" tIns="0" lIns="0" bIns="0" rIns="0"/>
            <a:lstStyle/>
            <a:p>
              <a:pPr algn="ctr">
                <a:lnSpc>
                  <a:spcPts val="6111"/>
                </a:lnSpc>
              </a:pPr>
              <a:r>
                <a:rPr lang="en-US" sz="5093" b="true">
                  <a:solidFill>
                    <a:srgbClr val="FFFFFF"/>
                  </a:solidFill>
                  <a:latin typeface="Times New Roman MT Bold"/>
                  <a:ea typeface="Times New Roman MT Bold"/>
                  <a:cs typeface="Times New Roman MT Bold"/>
                  <a:sym typeface="Times New Roman MT Bold"/>
                </a:rPr>
                <a:t>SEGURIDAD</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TextBox 3" id="3"/>
          <p:cNvSpPr txBox="true"/>
          <p:nvPr/>
        </p:nvSpPr>
        <p:spPr>
          <a:xfrm rot="0">
            <a:off x="910367" y="2490443"/>
            <a:ext cx="7932866" cy="2277164"/>
          </a:xfrm>
          <a:prstGeom prst="rect">
            <a:avLst/>
          </a:prstGeom>
        </p:spPr>
        <p:txBody>
          <a:bodyPr anchor="t" rtlCol="false" tIns="0" lIns="0" bIns="0" rIns="0">
            <a:spAutoFit/>
          </a:bodyPr>
          <a:lstStyle/>
          <a:p>
            <a:pPr algn="l">
              <a:lnSpc>
                <a:spcPts val="3637"/>
              </a:lnSpc>
            </a:pPr>
            <a:r>
              <a:rPr lang="en-US" sz="2597">
                <a:solidFill>
                  <a:srgbClr val="FFFFFF"/>
                </a:solidFill>
                <a:latin typeface="Open Sans"/>
                <a:ea typeface="Open Sans"/>
                <a:cs typeface="Open Sans"/>
                <a:sym typeface="Open Sans"/>
              </a:rPr>
              <a:t>Consiste en proteger l</a:t>
            </a:r>
            <a:r>
              <a:rPr lang="en-US" sz="2597">
                <a:solidFill>
                  <a:srgbClr val="FFFFFF"/>
                </a:solidFill>
                <a:latin typeface="Open Sans"/>
                <a:ea typeface="Open Sans"/>
                <a:cs typeface="Open Sans"/>
                <a:sym typeface="Open Sans"/>
              </a:rPr>
              <a:t>a integridad, confidencialidad y disponibilidad de los datos que se transmiten. Para ello, se utilizan herramientas como firewalls, VPNS que cifran la comunicación; y ACLs, que controlan el acceso a recursos.</a:t>
            </a:r>
          </a:p>
        </p:txBody>
      </p:sp>
      <p:sp>
        <p:nvSpPr>
          <p:cNvPr name="Freeform 4" id="4"/>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grpSp>
        <p:nvGrpSpPr>
          <p:cNvPr name="Group 4" id="4"/>
          <p:cNvGrpSpPr/>
          <p:nvPr/>
        </p:nvGrpSpPr>
        <p:grpSpPr>
          <a:xfrm rot="0">
            <a:off x="487680" y="2803461"/>
            <a:ext cx="8778240" cy="1759746"/>
            <a:chOff x="0" y="0"/>
            <a:chExt cx="11704320" cy="2346327"/>
          </a:xfrm>
        </p:grpSpPr>
        <p:sp>
          <p:nvSpPr>
            <p:cNvPr name="Freeform 5" id="5"/>
            <p:cNvSpPr/>
            <p:nvPr/>
          </p:nvSpPr>
          <p:spPr>
            <a:xfrm flipH="false" flipV="false" rot="0">
              <a:off x="0" y="0"/>
              <a:ext cx="11704320" cy="2346327"/>
            </a:xfrm>
            <a:custGeom>
              <a:avLst/>
              <a:gdLst/>
              <a:ahLst/>
              <a:cxnLst/>
              <a:rect r="r" b="b" t="t" l="l"/>
              <a:pathLst>
                <a:path h="2346327" w="11704320">
                  <a:moveTo>
                    <a:pt x="0" y="0"/>
                  </a:moveTo>
                  <a:lnTo>
                    <a:pt x="11704320" y="0"/>
                  </a:lnTo>
                  <a:lnTo>
                    <a:pt x="11704320" y="2346327"/>
                  </a:lnTo>
                  <a:lnTo>
                    <a:pt x="0" y="2346327"/>
                  </a:lnTo>
                  <a:close/>
                </a:path>
              </a:pathLst>
            </a:custGeom>
            <a:solidFill>
              <a:srgbClr val="000000">
                <a:alpha val="0"/>
              </a:srgbClr>
            </a:solidFill>
          </p:spPr>
        </p:sp>
        <p:sp>
          <p:nvSpPr>
            <p:cNvPr name="TextBox 6" id="6"/>
            <p:cNvSpPr txBox="true"/>
            <p:nvPr/>
          </p:nvSpPr>
          <p:spPr>
            <a:xfrm>
              <a:off x="0" y="-104775"/>
              <a:ext cx="11704320" cy="2451102"/>
            </a:xfrm>
            <a:prstGeom prst="rect">
              <a:avLst/>
            </a:prstGeom>
          </p:spPr>
          <p:txBody>
            <a:bodyPr anchor="ctr" rtlCol="false" tIns="0" lIns="0" bIns="0" rIns="0"/>
            <a:lstStyle/>
            <a:p>
              <a:pPr algn="ctr">
                <a:lnSpc>
                  <a:spcPts val="6111"/>
                </a:lnSpc>
              </a:pPr>
              <a:r>
                <a:rPr lang="en-US" sz="5093" b="true">
                  <a:solidFill>
                    <a:srgbClr val="FFFFFF"/>
                  </a:solidFill>
                  <a:latin typeface="Times New Roman MT Bold"/>
                  <a:ea typeface="Times New Roman MT Bold"/>
                  <a:cs typeface="Times New Roman MT Bold"/>
                  <a:sym typeface="Times New Roman MT Bold"/>
                </a:rPr>
                <a:t>CISCO PACKET</a:t>
              </a:r>
            </a:p>
            <a:p>
              <a:pPr algn="ctr">
                <a:lnSpc>
                  <a:spcPts val="6111"/>
                </a:lnSpc>
              </a:pPr>
              <a:r>
                <a:rPr lang="en-US" sz="5093" b="true">
                  <a:solidFill>
                    <a:srgbClr val="FFFFFF"/>
                  </a:solidFill>
                  <a:latin typeface="Times New Roman MT Bold"/>
                  <a:ea typeface="Times New Roman MT Bold"/>
                  <a:cs typeface="Times New Roman MT Bold"/>
                  <a:sym typeface="Times New Roman MT Bold"/>
                </a:rPr>
                <a:t>TRACER</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TextBox 3" id="3"/>
          <p:cNvSpPr txBox="true"/>
          <p:nvPr/>
        </p:nvSpPr>
        <p:spPr>
          <a:xfrm rot="0">
            <a:off x="847278" y="2834846"/>
            <a:ext cx="8059044" cy="1597884"/>
          </a:xfrm>
          <a:prstGeom prst="rect">
            <a:avLst/>
          </a:prstGeom>
        </p:spPr>
        <p:txBody>
          <a:bodyPr anchor="t" rtlCol="false" tIns="0" lIns="0" bIns="0" rIns="0">
            <a:spAutoFit/>
          </a:bodyPr>
          <a:lstStyle/>
          <a:p>
            <a:pPr algn="l">
              <a:lnSpc>
                <a:spcPts val="4327"/>
              </a:lnSpc>
            </a:pPr>
            <a:r>
              <a:rPr lang="en-US" sz="3091">
                <a:solidFill>
                  <a:srgbClr val="FFFFFF"/>
                </a:solidFill>
                <a:latin typeface="Open Sans"/>
                <a:ea typeface="Open Sans"/>
                <a:cs typeface="Open Sans"/>
                <a:sym typeface="Open Sans"/>
              </a:rPr>
              <a:t>Es una herr</a:t>
            </a:r>
            <a:r>
              <a:rPr lang="en-US" sz="3091">
                <a:solidFill>
                  <a:srgbClr val="FFFFFF"/>
                </a:solidFill>
                <a:latin typeface="Open Sans"/>
                <a:ea typeface="Open Sans"/>
                <a:cs typeface="Open Sans"/>
                <a:sym typeface="Open Sans"/>
              </a:rPr>
              <a:t>amienta de simulación de redes que permite crear y probar topologías sin necesidad de equipos físicos.</a:t>
            </a:r>
          </a:p>
        </p:txBody>
      </p:sp>
      <p:sp>
        <p:nvSpPr>
          <p:cNvPr name="Freeform 4" id="4"/>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grpSp>
        <p:nvGrpSpPr>
          <p:cNvPr name="Group 3" id="3"/>
          <p:cNvGrpSpPr/>
          <p:nvPr/>
        </p:nvGrpSpPr>
        <p:grpSpPr>
          <a:xfrm rot="0">
            <a:off x="487680" y="2777727"/>
            <a:ext cx="8778240" cy="1759746"/>
            <a:chOff x="0" y="0"/>
            <a:chExt cx="11704320" cy="2346327"/>
          </a:xfrm>
        </p:grpSpPr>
        <p:sp>
          <p:nvSpPr>
            <p:cNvPr name="Freeform 4" id="4"/>
            <p:cNvSpPr/>
            <p:nvPr/>
          </p:nvSpPr>
          <p:spPr>
            <a:xfrm flipH="false" flipV="false" rot="0">
              <a:off x="0" y="0"/>
              <a:ext cx="11704320" cy="2346327"/>
            </a:xfrm>
            <a:custGeom>
              <a:avLst/>
              <a:gdLst/>
              <a:ahLst/>
              <a:cxnLst/>
              <a:rect r="r" b="b" t="t" l="l"/>
              <a:pathLst>
                <a:path h="2346327" w="11704320">
                  <a:moveTo>
                    <a:pt x="0" y="0"/>
                  </a:moveTo>
                  <a:lnTo>
                    <a:pt x="11704320" y="0"/>
                  </a:lnTo>
                  <a:lnTo>
                    <a:pt x="11704320" y="2346327"/>
                  </a:lnTo>
                  <a:lnTo>
                    <a:pt x="0" y="2346327"/>
                  </a:lnTo>
                  <a:close/>
                </a:path>
              </a:pathLst>
            </a:custGeom>
            <a:solidFill>
              <a:srgbClr val="000000">
                <a:alpha val="0"/>
              </a:srgbClr>
            </a:solidFill>
          </p:spPr>
        </p:sp>
        <p:sp>
          <p:nvSpPr>
            <p:cNvPr name="TextBox 5" id="5"/>
            <p:cNvSpPr txBox="true"/>
            <p:nvPr/>
          </p:nvSpPr>
          <p:spPr>
            <a:xfrm>
              <a:off x="0" y="-104775"/>
              <a:ext cx="11704320" cy="2451102"/>
            </a:xfrm>
            <a:prstGeom prst="rect">
              <a:avLst/>
            </a:prstGeom>
          </p:spPr>
          <p:txBody>
            <a:bodyPr anchor="ctr" rtlCol="false" tIns="0" lIns="0" bIns="0" rIns="0"/>
            <a:lstStyle/>
            <a:p>
              <a:pPr algn="ctr">
                <a:lnSpc>
                  <a:spcPts val="6111"/>
                </a:lnSpc>
              </a:pPr>
              <a:r>
                <a:rPr lang="en-US" sz="5093" b="true">
                  <a:solidFill>
                    <a:srgbClr val="FFFFFF"/>
                  </a:solidFill>
                  <a:latin typeface="Times New Roman MT Bold"/>
                  <a:ea typeface="Times New Roman MT Bold"/>
                  <a:cs typeface="Times New Roman MT Bold"/>
                  <a:sym typeface="Times New Roman MT Bold"/>
                </a:rPr>
                <a:t>APLICACION</a:t>
              </a:r>
            </a:p>
            <a:p>
              <a:pPr algn="ctr">
                <a:lnSpc>
                  <a:spcPts val="6111"/>
                </a:lnSpc>
              </a:pPr>
              <a:r>
                <a:rPr lang="en-US" sz="5093" b="true">
                  <a:solidFill>
                    <a:srgbClr val="FFFFFF"/>
                  </a:solidFill>
                  <a:latin typeface="Times New Roman MT Bold"/>
                  <a:ea typeface="Times New Roman MT Bold"/>
                  <a:cs typeface="Times New Roman MT Bold"/>
                  <a:sym typeface="Times New Roman MT Bold"/>
                </a:rPr>
                <a:t>SIMPLE</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grpSp>
        <p:nvGrpSpPr>
          <p:cNvPr name="Group 4" id="4"/>
          <p:cNvGrpSpPr/>
          <p:nvPr/>
        </p:nvGrpSpPr>
        <p:grpSpPr>
          <a:xfrm rot="0">
            <a:off x="580975" y="1583911"/>
            <a:ext cx="8591650" cy="4405944"/>
            <a:chOff x="0" y="0"/>
            <a:chExt cx="11629632" cy="5963872"/>
          </a:xfrm>
        </p:grpSpPr>
        <p:sp>
          <p:nvSpPr>
            <p:cNvPr name="Freeform 5" id="5"/>
            <p:cNvSpPr/>
            <p:nvPr/>
          </p:nvSpPr>
          <p:spPr>
            <a:xfrm flipH="false" flipV="false" rot="0">
              <a:off x="0" y="0"/>
              <a:ext cx="11629632" cy="5963873"/>
            </a:xfrm>
            <a:custGeom>
              <a:avLst/>
              <a:gdLst/>
              <a:ahLst/>
              <a:cxnLst/>
              <a:rect r="r" b="b" t="t" l="l"/>
              <a:pathLst>
                <a:path h="5963873" w="11629632">
                  <a:moveTo>
                    <a:pt x="0" y="0"/>
                  </a:moveTo>
                  <a:lnTo>
                    <a:pt x="11629632" y="0"/>
                  </a:lnTo>
                  <a:lnTo>
                    <a:pt x="11629632" y="5963873"/>
                  </a:lnTo>
                  <a:lnTo>
                    <a:pt x="0" y="5963873"/>
                  </a:lnTo>
                  <a:close/>
                </a:path>
              </a:pathLst>
            </a:custGeom>
            <a:solidFill>
              <a:srgbClr val="000000">
                <a:alpha val="0"/>
              </a:srgbClr>
            </a:solidFill>
          </p:spPr>
        </p:sp>
        <p:sp>
          <p:nvSpPr>
            <p:cNvPr name="TextBox 6" id="6"/>
            <p:cNvSpPr txBox="true"/>
            <p:nvPr/>
          </p:nvSpPr>
          <p:spPr>
            <a:xfrm>
              <a:off x="0" y="-57150"/>
              <a:ext cx="11629632" cy="6021022"/>
            </a:xfrm>
            <a:prstGeom prst="rect">
              <a:avLst/>
            </a:prstGeom>
          </p:spPr>
          <p:txBody>
            <a:bodyPr anchor="t" rtlCol="false" tIns="0" lIns="0" bIns="0" rIns="0"/>
            <a:lstStyle/>
            <a:p>
              <a:pPr algn="l">
                <a:lnSpc>
                  <a:spcPts val="3376"/>
                </a:lnSpc>
              </a:pPr>
              <a:r>
                <a:rPr lang="en-US" sz="2813">
                  <a:solidFill>
                    <a:srgbClr val="FFFFFF"/>
                  </a:solidFill>
                  <a:latin typeface="Times New Roman MT"/>
                  <a:ea typeface="Times New Roman MT"/>
                  <a:cs typeface="Times New Roman MT"/>
                  <a:sym typeface="Times New Roman MT"/>
                </a:rPr>
                <a:t>La propuesta consiste en configurar una red sencilla con un servidor HTTP que simule ser una fuente de contenido y dos PCs clientes conectadas mediante un switch. Los clientes accederán al servidor desde un navegador web usando su dirección IP, todos dentro de la misma red, sin necesidad de un router. Esta simulación representa de forma básica un servicio de streaming, y puede ampliarse con mecanismos de seguridad como ACLs, VLANs o VPNs conforme avance el curso.</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grpSp>
        <p:nvGrpSpPr>
          <p:cNvPr name="Group 4" id="4"/>
          <p:cNvGrpSpPr/>
          <p:nvPr/>
        </p:nvGrpSpPr>
        <p:grpSpPr>
          <a:xfrm rot="0">
            <a:off x="487680" y="2777727"/>
            <a:ext cx="8778240" cy="1759746"/>
            <a:chOff x="0" y="0"/>
            <a:chExt cx="11704320" cy="2346327"/>
          </a:xfrm>
        </p:grpSpPr>
        <p:sp>
          <p:nvSpPr>
            <p:cNvPr name="Freeform 5" id="5"/>
            <p:cNvSpPr/>
            <p:nvPr/>
          </p:nvSpPr>
          <p:spPr>
            <a:xfrm flipH="false" flipV="false" rot="0">
              <a:off x="0" y="0"/>
              <a:ext cx="11704320" cy="2346327"/>
            </a:xfrm>
            <a:custGeom>
              <a:avLst/>
              <a:gdLst/>
              <a:ahLst/>
              <a:cxnLst/>
              <a:rect r="r" b="b" t="t" l="l"/>
              <a:pathLst>
                <a:path h="2346327" w="11704320">
                  <a:moveTo>
                    <a:pt x="0" y="0"/>
                  </a:moveTo>
                  <a:lnTo>
                    <a:pt x="11704320" y="0"/>
                  </a:lnTo>
                  <a:lnTo>
                    <a:pt x="11704320" y="2346327"/>
                  </a:lnTo>
                  <a:lnTo>
                    <a:pt x="0" y="2346327"/>
                  </a:lnTo>
                  <a:close/>
                </a:path>
              </a:pathLst>
            </a:custGeom>
            <a:solidFill>
              <a:srgbClr val="000000">
                <a:alpha val="0"/>
              </a:srgbClr>
            </a:solidFill>
          </p:spPr>
        </p:sp>
        <p:sp>
          <p:nvSpPr>
            <p:cNvPr name="TextBox 6" id="6"/>
            <p:cNvSpPr txBox="true"/>
            <p:nvPr/>
          </p:nvSpPr>
          <p:spPr>
            <a:xfrm>
              <a:off x="0" y="-104775"/>
              <a:ext cx="11704320" cy="2451102"/>
            </a:xfrm>
            <a:prstGeom prst="rect">
              <a:avLst/>
            </a:prstGeom>
          </p:spPr>
          <p:txBody>
            <a:bodyPr anchor="ctr" rtlCol="false" tIns="0" lIns="0" bIns="0" rIns="0"/>
            <a:lstStyle/>
            <a:p>
              <a:pPr algn="ctr">
                <a:lnSpc>
                  <a:spcPts val="6111"/>
                </a:lnSpc>
              </a:pPr>
              <a:r>
                <a:rPr lang="en-US" sz="5093" b="true">
                  <a:solidFill>
                    <a:srgbClr val="FFFFFF"/>
                  </a:solidFill>
                  <a:latin typeface="Times New Roman MT Bold"/>
                  <a:ea typeface="Times New Roman MT Bold"/>
                  <a:cs typeface="Times New Roman MT Bold"/>
                  <a:sym typeface="Times New Roman MT Bold"/>
                </a:rPr>
                <a:t>PROBLEMAS COMUNES EN EL STREAMING</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grpSp>
        <p:nvGrpSpPr>
          <p:cNvPr name="Group 4" id="4"/>
          <p:cNvGrpSpPr/>
          <p:nvPr/>
        </p:nvGrpSpPr>
        <p:grpSpPr>
          <a:xfrm rot="0">
            <a:off x="580975" y="1583911"/>
            <a:ext cx="8591650" cy="4987985"/>
            <a:chOff x="0" y="0"/>
            <a:chExt cx="11629632" cy="6751722"/>
          </a:xfrm>
        </p:grpSpPr>
        <p:sp>
          <p:nvSpPr>
            <p:cNvPr name="Freeform 5" id="5"/>
            <p:cNvSpPr/>
            <p:nvPr/>
          </p:nvSpPr>
          <p:spPr>
            <a:xfrm flipH="false" flipV="false" rot="0">
              <a:off x="0" y="0"/>
              <a:ext cx="11629632" cy="6751722"/>
            </a:xfrm>
            <a:custGeom>
              <a:avLst/>
              <a:gdLst/>
              <a:ahLst/>
              <a:cxnLst/>
              <a:rect r="r" b="b" t="t" l="l"/>
              <a:pathLst>
                <a:path h="6751722" w="11629632">
                  <a:moveTo>
                    <a:pt x="0" y="0"/>
                  </a:moveTo>
                  <a:lnTo>
                    <a:pt x="11629632" y="0"/>
                  </a:lnTo>
                  <a:lnTo>
                    <a:pt x="11629632" y="6751722"/>
                  </a:lnTo>
                  <a:lnTo>
                    <a:pt x="0" y="6751722"/>
                  </a:lnTo>
                  <a:close/>
                </a:path>
              </a:pathLst>
            </a:custGeom>
            <a:solidFill>
              <a:srgbClr val="000000">
                <a:alpha val="0"/>
              </a:srgbClr>
            </a:solidFill>
          </p:spPr>
        </p:sp>
        <p:sp>
          <p:nvSpPr>
            <p:cNvPr name="TextBox 6" id="6"/>
            <p:cNvSpPr txBox="true"/>
            <p:nvPr/>
          </p:nvSpPr>
          <p:spPr>
            <a:xfrm>
              <a:off x="0" y="-57150"/>
              <a:ext cx="11629632" cy="6808872"/>
            </a:xfrm>
            <a:prstGeom prst="rect">
              <a:avLst/>
            </a:prstGeom>
          </p:spPr>
          <p:txBody>
            <a:bodyPr anchor="t" rtlCol="false" tIns="0" lIns="0" bIns="0" rIns="0"/>
            <a:lstStyle/>
            <a:p>
              <a:pPr algn="l" marL="607402" indent="-303701" lvl="1">
                <a:lnSpc>
                  <a:spcPts val="3376"/>
                </a:lnSpc>
                <a:buFont typeface="Arial"/>
                <a:buChar char="•"/>
              </a:pPr>
              <a:r>
                <a:rPr lang="en-US" b="true" sz="2813">
                  <a:solidFill>
                    <a:srgbClr val="FFFFFF"/>
                  </a:solidFill>
                  <a:latin typeface="Times New Roman MT Bold"/>
                  <a:ea typeface="Times New Roman MT Bold"/>
                  <a:cs typeface="Times New Roman MT Bold"/>
                  <a:sym typeface="Times New Roman MT Bold"/>
                </a:rPr>
                <a:t>Congestión por tráfico multimedia}</a:t>
              </a:r>
            </a:p>
            <a:p>
              <a:pPr algn="l">
                <a:lnSpc>
                  <a:spcPts val="3376"/>
                </a:lnSpc>
              </a:pPr>
              <a:r>
                <a:rPr lang="en-US" sz="2813" b="true">
                  <a:solidFill>
                    <a:srgbClr val="FFFFFF"/>
                  </a:solidFill>
                  <a:latin typeface="Times New Roman MT Bold"/>
                  <a:ea typeface="Times New Roman MT Bold"/>
                  <a:cs typeface="Times New Roman MT Bold"/>
                  <a:sym typeface="Times New Roman MT Bold"/>
                </a:rPr>
                <a:t>Solución:</a:t>
              </a:r>
            </a:p>
            <a:p>
              <a:pPr algn="l">
                <a:lnSpc>
                  <a:spcPts val="2896"/>
                </a:lnSpc>
              </a:pPr>
              <a:r>
                <a:rPr lang="en-US" sz="2413">
                  <a:solidFill>
                    <a:srgbClr val="FFFFFF"/>
                  </a:solidFill>
                  <a:latin typeface="Times New Roman MT"/>
                  <a:ea typeface="Times New Roman MT"/>
                  <a:cs typeface="Times New Roman MT"/>
                  <a:sym typeface="Times New Roman MT"/>
                </a:rPr>
                <a:t>Segmentación con VLANs para distribuir el tráfico</a:t>
              </a:r>
            </a:p>
            <a:p>
              <a:pPr algn="l" marL="607402" indent="-303701" lvl="1">
                <a:lnSpc>
                  <a:spcPts val="3376"/>
                </a:lnSpc>
                <a:buFont typeface="Arial"/>
                <a:buChar char="•"/>
              </a:pPr>
              <a:r>
                <a:rPr lang="en-US" b="true" sz="2813">
                  <a:solidFill>
                    <a:srgbClr val="FFFFFF"/>
                  </a:solidFill>
                  <a:latin typeface="Times New Roman MT Bold"/>
                  <a:ea typeface="Times New Roman MT Bold"/>
                  <a:cs typeface="Times New Roman MT Bold"/>
                  <a:sym typeface="Times New Roman MT Bold"/>
                </a:rPr>
                <a:t>Accesos no autorizados </a:t>
              </a:r>
            </a:p>
            <a:p>
              <a:pPr algn="l">
                <a:lnSpc>
                  <a:spcPts val="3376"/>
                </a:lnSpc>
              </a:pPr>
              <a:r>
                <a:rPr lang="en-US" sz="2813" b="true">
                  <a:solidFill>
                    <a:srgbClr val="FFFFFF"/>
                  </a:solidFill>
                  <a:latin typeface="Times New Roman MT Bold"/>
                  <a:ea typeface="Times New Roman MT Bold"/>
                  <a:cs typeface="Times New Roman MT Bold"/>
                  <a:sym typeface="Times New Roman MT Bold"/>
                </a:rPr>
                <a:t>Solución:</a:t>
              </a:r>
            </a:p>
            <a:p>
              <a:pPr algn="l">
                <a:lnSpc>
                  <a:spcPts val="2896"/>
                </a:lnSpc>
              </a:pPr>
              <a:r>
                <a:rPr lang="en-US" sz="2413">
                  <a:solidFill>
                    <a:srgbClr val="FFFFFF"/>
                  </a:solidFill>
                  <a:latin typeface="Times New Roman MT"/>
                  <a:ea typeface="Times New Roman MT"/>
                  <a:cs typeface="Times New Roman MT"/>
                  <a:sym typeface="Times New Roman MT"/>
                </a:rPr>
                <a:t>ACLs para restringir conexiones solo a usuarios válidos</a:t>
              </a:r>
            </a:p>
            <a:p>
              <a:pPr algn="l" marL="607402" indent="-303701" lvl="1">
                <a:lnSpc>
                  <a:spcPts val="3376"/>
                </a:lnSpc>
                <a:buFont typeface="Arial"/>
                <a:buChar char="•"/>
              </a:pPr>
              <a:r>
                <a:rPr lang="en-US" b="true" sz="2813">
                  <a:solidFill>
                    <a:srgbClr val="FFFFFF"/>
                  </a:solidFill>
                  <a:latin typeface="Times New Roman MT Bold"/>
                  <a:ea typeface="Times New Roman MT Bold"/>
                  <a:cs typeface="Times New Roman MT Bold"/>
                  <a:sym typeface="Times New Roman MT Bold"/>
                </a:rPr>
                <a:t>Falta de seguridad en configuración</a:t>
              </a:r>
            </a:p>
            <a:p>
              <a:pPr algn="l">
                <a:lnSpc>
                  <a:spcPts val="3376"/>
                </a:lnSpc>
              </a:pPr>
              <a:r>
                <a:rPr lang="en-US" sz="2813" b="true">
                  <a:solidFill>
                    <a:srgbClr val="FFFFFF"/>
                  </a:solidFill>
                  <a:latin typeface="Times New Roman MT Bold"/>
                  <a:ea typeface="Times New Roman MT Bold"/>
                  <a:cs typeface="Times New Roman MT Bold"/>
                  <a:sym typeface="Times New Roman MT Bold"/>
                </a:rPr>
                <a:t>Solución:</a:t>
              </a:r>
            </a:p>
            <a:p>
              <a:pPr algn="l">
                <a:lnSpc>
                  <a:spcPts val="2896"/>
                </a:lnSpc>
              </a:pPr>
              <a:r>
                <a:rPr lang="en-US" sz="2413">
                  <a:solidFill>
                    <a:srgbClr val="FFFFFF"/>
                  </a:solidFill>
                  <a:latin typeface="Times New Roman MT"/>
                  <a:ea typeface="Times New Roman MT"/>
                  <a:cs typeface="Times New Roman MT"/>
                  <a:sym typeface="Times New Roman MT"/>
                </a:rPr>
                <a:t>Activación de SSH solo para la VLAN de administración</a:t>
              </a:r>
            </a:p>
            <a:p>
              <a:pPr algn="l" marL="607402" indent="-303701" lvl="1">
                <a:lnSpc>
                  <a:spcPts val="3376"/>
                </a:lnSpc>
                <a:buFont typeface="Arial"/>
                <a:buChar char="•"/>
              </a:pPr>
              <a:r>
                <a:rPr lang="en-US" b="true" sz="2813">
                  <a:solidFill>
                    <a:srgbClr val="FFFFFF"/>
                  </a:solidFill>
                  <a:latin typeface="Times New Roman MT Bold"/>
                  <a:ea typeface="Times New Roman MT Bold"/>
                  <a:cs typeface="Times New Roman MT Bold"/>
                  <a:sym typeface="Times New Roman MT Bold"/>
                </a:rPr>
                <a:t>Riesgo por exposición innecesaria</a:t>
              </a:r>
            </a:p>
            <a:p>
              <a:pPr algn="l">
                <a:lnSpc>
                  <a:spcPts val="3376"/>
                </a:lnSpc>
              </a:pPr>
              <a:r>
                <a:rPr lang="en-US" sz="2813" b="true">
                  <a:solidFill>
                    <a:srgbClr val="FFFFFF"/>
                  </a:solidFill>
                  <a:latin typeface="Times New Roman MT Bold"/>
                  <a:ea typeface="Times New Roman MT Bold"/>
                  <a:cs typeface="Times New Roman MT Bold"/>
                  <a:sym typeface="Times New Roman MT Bold"/>
                </a:rPr>
                <a:t>Solución:</a:t>
              </a:r>
            </a:p>
            <a:p>
              <a:pPr algn="l">
                <a:lnSpc>
                  <a:spcPts val="2896"/>
                </a:lnSpc>
              </a:pPr>
              <a:r>
                <a:rPr lang="en-US" sz="2413">
                  <a:solidFill>
                    <a:srgbClr val="FFFFFF"/>
                  </a:solidFill>
                  <a:latin typeface="Times New Roman MT"/>
                  <a:ea typeface="Times New Roman MT"/>
                  <a:cs typeface="Times New Roman MT"/>
                  <a:sym typeface="Times New Roman MT"/>
                </a:rPr>
                <a:t>Solo se habilitan HTTP y SSH, no Telnet ni otros servicios</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grpSp>
        <p:nvGrpSpPr>
          <p:cNvPr name="Group 3" id="3"/>
          <p:cNvGrpSpPr/>
          <p:nvPr/>
        </p:nvGrpSpPr>
        <p:grpSpPr>
          <a:xfrm rot="0">
            <a:off x="487680" y="2391965"/>
            <a:ext cx="8778240" cy="2531271"/>
            <a:chOff x="0" y="0"/>
            <a:chExt cx="11704320" cy="3375027"/>
          </a:xfrm>
        </p:grpSpPr>
        <p:sp>
          <p:nvSpPr>
            <p:cNvPr name="Freeform 4" id="4"/>
            <p:cNvSpPr/>
            <p:nvPr/>
          </p:nvSpPr>
          <p:spPr>
            <a:xfrm flipH="false" flipV="false" rot="0">
              <a:off x="0" y="0"/>
              <a:ext cx="11704320" cy="3375027"/>
            </a:xfrm>
            <a:custGeom>
              <a:avLst/>
              <a:gdLst/>
              <a:ahLst/>
              <a:cxnLst/>
              <a:rect r="r" b="b" t="t" l="l"/>
              <a:pathLst>
                <a:path h="3375027" w="11704320">
                  <a:moveTo>
                    <a:pt x="0" y="0"/>
                  </a:moveTo>
                  <a:lnTo>
                    <a:pt x="11704320" y="0"/>
                  </a:lnTo>
                  <a:lnTo>
                    <a:pt x="11704320" y="3375027"/>
                  </a:lnTo>
                  <a:lnTo>
                    <a:pt x="0" y="3375027"/>
                  </a:lnTo>
                  <a:close/>
                </a:path>
              </a:pathLst>
            </a:custGeom>
            <a:solidFill>
              <a:srgbClr val="000000">
                <a:alpha val="0"/>
              </a:srgbClr>
            </a:solidFill>
          </p:spPr>
        </p:sp>
        <p:sp>
          <p:nvSpPr>
            <p:cNvPr name="TextBox 5" id="5"/>
            <p:cNvSpPr txBox="true"/>
            <p:nvPr/>
          </p:nvSpPr>
          <p:spPr>
            <a:xfrm>
              <a:off x="0" y="-104775"/>
              <a:ext cx="11704320" cy="3479802"/>
            </a:xfrm>
            <a:prstGeom prst="rect">
              <a:avLst/>
            </a:prstGeom>
          </p:spPr>
          <p:txBody>
            <a:bodyPr anchor="ctr" rtlCol="false" tIns="0" lIns="0" bIns="0" rIns="0"/>
            <a:lstStyle/>
            <a:p>
              <a:pPr algn="ctr">
                <a:lnSpc>
                  <a:spcPts val="6111"/>
                </a:lnSpc>
              </a:pPr>
              <a:r>
                <a:rPr lang="en-US" sz="5093" b="true">
                  <a:solidFill>
                    <a:srgbClr val="FFFFFF"/>
                  </a:solidFill>
                  <a:latin typeface="Times New Roman MT Bold"/>
                  <a:ea typeface="Times New Roman MT Bold"/>
                  <a:cs typeface="Times New Roman MT Bold"/>
                  <a:sym typeface="Times New Roman MT Bold"/>
                </a:rPr>
                <a:t>PROPUESTA </a:t>
              </a:r>
            </a:p>
            <a:p>
              <a:pPr algn="ctr">
                <a:lnSpc>
                  <a:spcPts val="6111"/>
                </a:lnSpc>
              </a:pPr>
              <a:r>
                <a:rPr lang="en-US" sz="5093" b="true">
                  <a:solidFill>
                    <a:srgbClr val="FFFFFF"/>
                  </a:solidFill>
                  <a:latin typeface="Times New Roman MT Bold"/>
                  <a:ea typeface="Times New Roman MT Bold"/>
                  <a:cs typeface="Times New Roman MT Bold"/>
                  <a:sym typeface="Times New Roman MT Bold"/>
                </a:rPr>
                <a:t>DE</a:t>
              </a:r>
            </a:p>
            <a:p>
              <a:pPr algn="ctr">
                <a:lnSpc>
                  <a:spcPts val="6111"/>
                </a:lnSpc>
              </a:pPr>
              <a:r>
                <a:rPr lang="en-US" sz="5093" b="true">
                  <a:solidFill>
                    <a:srgbClr val="FFFFFF"/>
                  </a:solidFill>
                  <a:latin typeface="Times New Roman MT Bold"/>
                  <a:ea typeface="Times New Roman MT Bold"/>
                  <a:cs typeface="Times New Roman MT Bold"/>
                  <a:sym typeface="Times New Roman MT Bold"/>
                </a:rPr>
                <a:t>DESARROLLO</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0" t="-12199" r="0" b="-12199"/>
            </a:stretch>
          </a:blipFill>
        </p:spPr>
      </p:sp>
      <p:grpSp>
        <p:nvGrpSpPr>
          <p:cNvPr name="Group 3" id="3"/>
          <p:cNvGrpSpPr/>
          <p:nvPr/>
        </p:nvGrpSpPr>
        <p:grpSpPr>
          <a:xfrm rot="0">
            <a:off x="439606" y="121920"/>
            <a:ext cx="8778240" cy="1219200"/>
            <a:chOff x="0" y="0"/>
            <a:chExt cx="11704320" cy="1625600"/>
          </a:xfrm>
        </p:grpSpPr>
        <p:sp>
          <p:nvSpPr>
            <p:cNvPr name="Freeform 4" id="4"/>
            <p:cNvSpPr/>
            <p:nvPr/>
          </p:nvSpPr>
          <p:spPr>
            <a:xfrm flipH="false" flipV="false" rot="0">
              <a:off x="0" y="0"/>
              <a:ext cx="11704320" cy="1625600"/>
            </a:xfrm>
            <a:custGeom>
              <a:avLst/>
              <a:gdLst/>
              <a:ahLst/>
              <a:cxnLst/>
              <a:rect r="r" b="b" t="t" l="l"/>
              <a:pathLst>
                <a:path h="1625600" w="11704320">
                  <a:moveTo>
                    <a:pt x="0" y="0"/>
                  </a:moveTo>
                  <a:lnTo>
                    <a:pt x="11704320" y="0"/>
                  </a:lnTo>
                  <a:lnTo>
                    <a:pt x="11704320" y="1625600"/>
                  </a:lnTo>
                  <a:lnTo>
                    <a:pt x="0" y="1625600"/>
                  </a:lnTo>
                  <a:close/>
                </a:path>
              </a:pathLst>
            </a:custGeom>
            <a:solidFill>
              <a:srgbClr val="000000">
                <a:alpha val="0"/>
              </a:srgbClr>
            </a:solidFill>
          </p:spPr>
        </p:sp>
        <p:sp>
          <p:nvSpPr>
            <p:cNvPr name="TextBox 5" id="5"/>
            <p:cNvSpPr txBox="true"/>
            <p:nvPr/>
          </p:nvSpPr>
          <p:spPr>
            <a:xfrm>
              <a:off x="0" y="-95250"/>
              <a:ext cx="11704320" cy="1720850"/>
            </a:xfrm>
            <a:prstGeom prst="rect">
              <a:avLst/>
            </a:prstGeom>
          </p:spPr>
          <p:txBody>
            <a:bodyPr anchor="ctr" rtlCol="false" tIns="0" lIns="0" bIns="0" rIns="0"/>
            <a:lstStyle/>
            <a:p>
              <a:pPr algn="ctr">
                <a:lnSpc>
                  <a:spcPts val="5631"/>
                </a:lnSpc>
              </a:pPr>
              <a:r>
                <a:rPr lang="en-US" sz="4693">
                  <a:solidFill>
                    <a:srgbClr val="000000"/>
                  </a:solidFill>
                  <a:latin typeface="Times New Roman MT"/>
                  <a:ea typeface="Times New Roman MT"/>
                  <a:cs typeface="Times New Roman MT"/>
                  <a:sym typeface="Times New Roman MT"/>
                </a:rPr>
                <a:t>Integrantes:</a:t>
              </a:r>
            </a:p>
          </p:txBody>
        </p:sp>
      </p:grpSp>
      <p:grpSp>
        <p:nvGrpSpPr>
          <p:cNvPr name="Group 6" id="6"/>
          <p:cNvGrpSpPr/>
          <p:nvPr/>
        </p:nvGrpSpPr>
        <p:grpSpPr>
          <a:xfrm rot="0">
            <a:off x="487680" y="2228197"/>
            <a:ext cx="8778240" cy="2871403"/>
            <a:chOff x="0" y="0"/>
            <a:chExt cx="11704320" cy="3828537"/>
          </a:xfrm>
        </p:grpSpPr>
        <p:sp>
          <p:nvSpPr>
            <p:cNvPr name="Freeform 7" id="7"/>
            <p:cNvSpPr/>
            <p:nvPr/>
          </p:nvSpPr>
          <p:spPr>
            <a:xfrm flipH="false" flipV="false" rot="0">
              <a:off x="0" y="0"/>
              <a:ext cx="11704320" cy="3828537"/>
            </a:xfrm>
            <a:custGeom>
              <a:avLst/>
              <a:gdLst/>
              <a:ahLst/>
              <a:cxnLst/>
              <a:rect r="r" b="b" t="t" l="l"/>
              <a:pathLst>
                <a:path h="3828537" w="11704320">
                  <a:moveTo>
                    <a:pt x="0" y="0"/>
                  </a:moveTo>
                  <a:lnTo>
                    <a:pt x="11704320" y="0"/>
                  </a:lnTo>
                  <a:lnTo>
                    <a:pt x="11704320" y="3828537"/>
                  </a:lnTo>
                  <a:lnTo>
                    <a:pt x="0" y="3828537"/>
                  </a:lnTo>
                  <a:close/>
                </a:path>
              </a:pathLst>
            </a:custGeom>
            <a:solidFill>
              <a:srgbClr val="000000">
                <a:alpha val="0"/>
              </a:srgbClr>
            </a:solidFill>
          </p:spPr>
        </p:sp>
        <p:sp>
          <p:nvSpPr>
            <p:cNvPr name="TextBox 8" id="8"/>
            <p:cNvSpPr txBox="true"/>
            <p:nvPr/>
          </p:nvSpPr>
          <p:spPr>
            <a:xfrm>
              <a:off x="0" y="-66675"/>
              <a:ext cx="11704320" cy="3895212"/>
            </a:xfrm>
            <a:prstGeom prst="rect">
              <a:avLst/>
            </a:prstGeom>
          </p:spPr>
          <p:txBody>
            <a:bodyPr anchor="t" rtlCol="false" tIns="0" lIns="0" bIns="0" rIns="0"/>
            <a:lstStyle/>
            <a:p>
              <a:pPr algn="l" marL="387670" indent="-193835" lvl="1">
                <a:lnSpc>
                  <a:spcPts val="3616"/>
                </a:lnSpc>
                <a:buFont typeface="Arial"/>
                <a:buChar char="•"/>
              </a:pPr>
              <a:r>
                <a:rPr lang="en-US" sz="3013">
                  <a:solidFill>
                    <a:srgbClr val="000000"/>
                  </a:solidFill>
                  <a:latin typeface="Times New Roman MT"/>
                  <a:ea typeface="Times New Roman MT"/>
                  <a:cs typeface="Times New Roman MT"/>
                  <a:sym typeface="Times New Roman MT"/>
                </a:rPr>
                <a:t>Ocsa Caceres Juan Diego </a:t>
              </a:r>
            </a:p>
            <a:p>
              <a:pPr algn="l" marL="387670" indent="-193835" lvl="1">
                <a:lnSpc>
                  <a:spcPts val="3616"/>
                </a:lnSpc>
                <a:buFont typeface="Arial"/>
                <a:buChar char="•"/>
              </a:pPr>
              <a:r>
                <a:rPr lang="en-US" sz="3013">
                  <a:solidFill>
                    <a:srgbClr val="000000"/>
                  </a:solidFill>
                  <a:latin typeface="Times New Roman MT"/>
                  <a:ea typeface="Times New Roman MT"/>
                  <a:cs typeface="Times New Roman MT"/>
                  <a:sym typeface="Times New Roman MT"/>
                </a:rPr>
                <a:t>Yola Sanchez Jhesua Jogan </a:t>
              </a:r>
            </a:p>
            <a:p>
              <a:pPr algn="l" marL="387670" indent="-193835" lvl="1">
                <a:lnSpc>
                  <a:spcPts val="3616"/>
                </a:lnSpc>
                <a:buFont typeface="Arial"/>
                <a:buChar char="•"/>
              </a:pPr>
              <a:r>
                <a:rPr lang="en-US" sz="3013">
                  <a:solidFill>
                    <a:srgbClr val="000000"/>
                  </a:solidFill>
                  <a:latin typeface="Times New Roman MT"/>
                  <a:ea typeface="Times New Roman MT"/>
                  <a:cs typeface="Times New Roman MT"/>
                  <a:sym typeface="Times New Roman MT"/>
                </a:rPr>
                <a:t>Tafur Panduro Juan Miguel Enrrique </a:t>
              </a:r>
            </a:p>
            <a:p>
              <a:pPr algn="l" marL="387670" indent="-193835" lvl="1">
                <a:lnSpc>
                  <a:spcPts val="3616"/>
                </a:lnSpc>
                <a:buFont typeface="Arial"/>
                <a:buChar char="•"/>
              </a:pPr>
              <a:r>
                <a:rPr lang="en-US" sz="3013">
                  <a:solidFill>
                    <a:srgbClr val="000000"/>
                  </a:solidFill>
                  <a:latin typeface="Times New Roman MT"/>
                  <a:ea typeface="Times New Roman MT"/>
                  <a:cs typeface="Times New Roman MT"/>
                  <a:sym typeface="Times New Roman MT"/>
                </a:rPr>
                <a:t>Hilario Ccucho Juan Pablo </a:t>
              </a:r>
            </a:p>
            <a:p>
              <a:pPr algn="l" marL="387670" indent="-193835" lvl="1">
                <a:lnSpc>
                  <a:spcPts val="3616"/>
                </a:lnSpc>
                <a:buFont typeface="Arial"/>
                <a:buChar char="•"/>
              </a:pPr>
              <a:r>
                <a:rPr lang="en-US" sz="3013">
                  <a:solidFill>
                    <a:srgbClr val="000000"/>
                  </a:solidFill>
                  <a:latin typeface="Times New Roman MT"/>
                  <a:ea typeface="Times New Roman MT"/>
                  <a:cs typeface="Times New Roman MT"/>
                  <a:sym typeface="Times New Roman MT"/>
                </a:rPr>
                <a:t>Velarde Ochoa Obed Víctor Jesús</a:t>
              </a:r>
            </a:p>
            <a:p>
              <a:pPr algn="l" marL="387670" indent="-193835" lvl="1">
                <a:lnSpc>
                  <a:spcPts val="3616"/>
                </a:lnSpc>
                <a:buFont typeface="Arial"/>
                <a:buChar char="•"/>
              </a:pPr>
              <a:r>
                <a:rPr lang="en-US" sz="3013">
                  <a:solidFill>
                    <a:srgbClr val="000000"/>
                  </a:solidFill>
                  <a:latin typeface="Times New Roman MT"/>
                  <a:ea typeface="Times New Roman MT"/>
                  <a:cs typeface="Times New Roman MT"/>
                  <a:sym typeface="Times New Roman MT"/>
                </a:rPr>
                <a:t>Medina Niño, Fabrizio Adrian </a:t>
              </a:r>
            </a:p>
          </p:txBody>
        </p:sp>
      </p:grpSp>
      <p:sp>
        <p:nvSpPr>
          <p:cNvPr name="Freeform 9" id="9"/>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grpSp>
        <p:nvGrpSpPr>
          <p:cNvPr name="Group 3" id="3"/>
          <p:cNvGrpSpPr/>
          <p:nvPr/>
        </p:nvGrpSpPr>
        <p:grpSpPr>
          <a:xfrm rot="0">
            <a:off x="243840" y="999244"/>
            <a:ext cx="8778240" cy="7083675"/>
            <a:chOff x="0" y="0"/>
            <a:chExt cx="11704320" cy="9444899"/>
          </a:xfrm>
        </p:grpSpPr>
        <p:sp>
          <p:nvSpPr>
            <p:cNvPr name="Freeform 4" id="4"/>
            <p:cNvSpPr/>
            <p:nvPr/>
          </p:nvSpPr>
          <p:spPr>
            <a:xfrm flipH="false" flipV="false" rot="0">
              <a:off x="0" y="0"/>
              <a:ext cx="11704320" cy="9444899"/>
            </a:xfrm>
            <a:custGeom>
              <a:avLst/>
              <a:gdLst/>
              <a:ahLst/>
              <a:cxnLst/>
              <a:rect r="r" b="b" t="t" l="l"/>
              <a:pathLst>
                <a:path h="9444899" w="11704320">
                  <a:moveTo>
                    <a:pt x="0" y="0"/>
                  </a:moveTo>
                  <a:lnTo>
                    <a:pt x="11704320" y="0"/>
                  </a:lnTo>
                  <a:lnTo>
                    <a:pt x="11704320" y="9444899"/>
                  </a:lnTo>
                  <a:lnTo>
                    <a:pt x="0" y="9444899"/>
                  </a:lnTo>
                  <a:close/>
                </a:path>
              </a:pathLst>
            </a:custGeom>
            <a:solidFill>
              <a:srgbClr val="000000">
                <a:alpha val="0"/>
              </a:srgbClr>
            </a:solidFill>
          </p:spPr>
        </p:sp>
        <p:sp>
          <p:nvSpPr>
            <p:cNvPr name="TextBox 5" id="5"/>
            <p:cNvSpPr txBox="true"/>
            <p:nvPr/>
          </p:nvSpPr>
          <p:spPr>
            <a:xfrm>
              <a:off x="0" y="-76200"/>
              <a:ext cx="11704320" cy="9521099"/>
            </a:xfrm>
            <a:prstGeom prst="rect">
              <a:avLst/>
            </a:prstGeom>
          </p:spPr>
          <p:txBody>
            <a:bodyPr anchor="t" rtlCol="false" tIns="0" lIns="0" bIns="0" rIns="0"/>
            <a:lstStyle/>
            <a:p>
              <a:pPr algn="l">
                <a:lnSpc>
                  <a:spcPts val="4215"/>
                </a:lnSpc>
              </a:pPr>
              <a:r>
                <a:rPr lang="en-US" sz="3513">
                  <a:solidFill>
                    <a:srgbClr val="FFFFFF"/>
                  </a:solidFill>
                  <a:latin typeface="Times New Roman MT"/>
                  <a:ea typeface="Times New Roman MT"/>
                  <a:cs typeface="Times New Roman MT"/>
                  <a:sym typeface="Times New Roman MT"/>
                </a:rPr>
                <a:t>Descripción General del Sistema:</a:t>
              </a: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Se desarrollará una red de área local (LAN) virtual segmentada en múltiples VLANs, diseñada para simular una transmisión segura de contenido vía streaming. La red se implementará y verificará en Cisco Packet Tracer, incluyendo funcionalidades reales como segmentación por VLAN, control de acceso mediante ACLs, enrutamiento interno (Router-on-a-Stick), servicios de red (HTTP, SSH) y medidas de seguridad básicas.</a:t>
              </a:r>
            </a:p>
          </p:txBody>
        </p:sp>
      </p:grpSp>
      <p:sp>
        <p:nvSpPr>
          <p:cNvPr name="Freeform 6" id="6"/>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grpSp>
        <p:nvGrpSpPr>
          <p:cNvPr name="Group 3" id="3"/>
          <p:cNvGrpSpPr/>
          <p:nvPr/>
        </p:nvGrpSpPr>
        <p:grpSpPr>
          <a:xfrm rot="0">
            <a:off x="487680" y="1098357"/>
            <a:ext cx="8778240" cy="6929955"/>
            <a:chOff x="0" y="0"/>
            <a:chExt cx="11704320" cy="9239939"/>
          </a:xfrm>
        </p:grpSpPr>
        <p:sp>
          <p:nvSpPr>
            <p:cNvPr name="Freeform 4" id="4"/>
            <p:cNvSpPr/>
            <p:nvPr/>
          </p:nvSpPr>
          <p:spPr>
            <a:xfrm flipH="false" flipV="false" rot="0">
              <a:off x="0" y="0"/>
              <a:ext cx="11704320" cy="9239940"/>
            </a:xfrm>
            <a:custGeom>
              <a:avLst/>
              <a:gdLst/>
              <a:ahLst/>
              <a:cxnLst/>
              <a:rect r="r" b="b" t="t" l="l"/>
              <a:pathLst>
                <a:path h="9239940" w="11704320">
                  <a:moveTo>
                    <a:pt x="0" y="0"/>
                  </a:moveTo>
                  <a:lnTo>
                    <a:pt x="11704320" y="0"/>
                  </a:lnTo>
                  <a:lnTo>
                    <a:pt x="11704320" y="9239940"/>
                  </a:lnTo>
                  <a:lnTo>
                    <a:pt x="0" y="9239940"/>
                  </a:lnTo>
                  <a:close/>
                </a:path>
              </a:pathLst>
            </a:custGeom>
            <a:solidFill>
              <a:srgbClr val="000000">
                <a:alpha val="0"/>
              </a:srgbClr>
            </a:solidFill>
          </p:spPr>
        </p:sp>
        <p:sp>
          <p:nvSpPr>
            <p:cNvPr name="TextBox 5" id="5"/>
            <p:cNvSpPr txBox="true"/>
            <p:nvPr/>
          </p:nvSpPr>
          <p:spPr>
            <a:xfrm>
              <a:off x="0" y="-57150"/>
              <a:ext cx="11704320" cy="9297089"/>
            </a:xfrm>
            <a:prstGeom prst="rect">
              <a:avLst/>
            </a:prstGeom>
          </p:spPr>
          <p:txBody>
            <a:bodyPr anchor="t" rtlCol="false" tIns="0" lIns="0" bIns="0" rIns="0"/>
            <a:lstStyle/>
            <a:p>
              <a:pPr algn="l">
                <a:lnSpc>
                  <a:spcPts val="3856"/>
                </a:lnSpc>
              </a:pPr>
              <a:r>
                <a:rPr lang="en-US" sz="3213">
                  <a:solidFill>
                    <a:srgbClr val="FFFFFF"/>
                  </a:solidFill>
                  <a:latin typeface="Times New Roman MT"/>
                  <a:ea typeface="Times New Roman MT"/>
                  <a:cs typeface="Times New Roman MT"/>
                  <a:sym typeface="Times New Roman MT"/>
                </a:rPr>
                <a:t>Objetivo de la Red:</a:t>
              </a: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Permitir el acceso seguro a un servidor de streaming solo a usuarios autorizados.</a:t>
              </a: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Segmentar el tráfico entre diferentes área mediante VLANs.</a:t>
              </a: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Emular un topología realista, escalable y segura, aplicando principios de redes empresariales.</a:t>
              </a:r>
              <a:r>
                <a:rPr lang="en-US" sz="3213">
                  <a:solidFill>
                    <a:srgbClr val="FFFFFF"/>
                  </a:solidFill>
                  <a:latin typeface="Times New Roman MT"/>
                  <a:ea typeface="Times New Roman MT"/>
                  <a:cs typeface="Times New Roman MT"/>
                  <a:sym typeface="Times New Roman MT"/>
                </a:rPr>
                <a:t>  </a:t>
              </a:r>
            </a:p>
          </p:txBody>
        </p:sp>
      </p:grpSp>
      <p:sp>
        <p:nvSpPr>
          <p:cNvPr name="Freeform 6" id="6"/>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grpSp>
        <p:nvGrpSpPr>
          <p:cNvPr name="Group 3" id="3"/>
          <p:cNvGrpSpPr/>
          <p:nvPr/>
        </p:nvGrpSpPr>
        <p:grpSpPr>
          <a:xfrm rot="0">
            <a:off x="243840" y="365760"/>
            <a:ext cx="8778240" cy="6929955"/>
            <a:chOff x="0" y="0"/>
            <a:chExt cx="11704320" cy="9239939"/>
          </a:xfrm>
        </p:grpSpPr>
        <p:sp>
          <p:nvSpPr>
            <p:cNvPr name="Freeform 4" id="4"/>
            <p:cNvSpPr/>
            <p:nvPr/>
          </p:nvSpPr>
          <p:spPr>
            <a:xfrm flipH="false" flipV="false" rot="0">
              <a:off x="0" y="0"/>
              <a:ext cx="11704320" cy="9239940"/>
            </a:xfrm>
            <a:custGeom>
              <a:avLst/>
              <a:gdLst/>
              <a:ahLst/>
              <a:cxnLst/>
              <a:rect r="r" b="b" t="t" l="l"/>
              <a:pathLst>
                <a:path h="9239940" w="11704320">
                  <a:moveTo>
                    <a:pt x="0" y="0"/>
                  </a:moveTo>
                  <a:lnTo>
                    <a:pt x="11704320" y="0"/>
                  </a:lnTo>
                  <a:lnTo>
                    <a:pt x="11704320" y="9239940"/>
                  </a:lnTo>
                  <a:lnTo>
                    <a:pt x="0" y="9239940"/>
                  </a:lnTo>
                  <a:close/>
                </a:path>
              </a:pathLst>
            </a:custGeom>
            <a:solidFill>
              <a:srgbClr val="000000">
                <a:alpha val="0"/>
              </a:srgbClr>
            </a:solidFill>
          </p:spPr>
        </p:sp>
        <p:sp>
          <p:nvSpPr>
            <p:cNvPr name="TextBox 5" id="5"/>
            <p:cNvSpPr txBox="true"/>
            <p:nvPr/>
          </p:nvSpPr>
          <p:spPr>
            <a:xfrm>
              <a:off x="0" y="-57150"/>
              <a:ext cx="11704320" cy="9297089"/>
            </a:xfrm>
            <a:prstGeom prst="rect">
              <a:avLst/>
            </a:prstGeom>
          </p:spPr>
          <p:txBody>
            <a:bodyPr anchor="t" rtlCol="false" tIns="0" lIns="0" bIns="0" rIns="0"/>
            <a:lstStyle/>
            <a:p>
              <a:pPr algn="l">
                <a:lnSpc>
                  <a:spcPts val="3856"/>
                </a:lnSpc>
              </a:pPr>
              <a:r>
                <a:rPr lang="en-US" sz="3213">
                  <a:solidFill>
                    <a:srgbClr val="FFFFFF"/>
                  </a:solidFill>
                  <a:latin typeface="Times New Roman MT"/>
                  <a:ea typeface="Times New Roman MT"/>
                  <a:cs typeface="Times New Roman MT"/>
                  <a:sym typeface="Times New Roman MT"/>
                </a:rPr>
                <a:t>Elementos de la red:</a:t>
              </a:r>
            </a:p>
            <a:p>
              <a:pPr algn="l">
                <a:lnSpc>
                  <a:spcPts val="3856"/>
                </a:lnSpc>
              </a:pPr>
            </a:p>
          </p:txBody>
        </p:sp>
      </p:grpSp>
      <p:sp>
        <p:nvSpPr>
          <p:cNvPr name="Freeform 6" id="6"/>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7" id="7"/>
          <p:cNvSpPr/>
          <p:nvPr/>
        </p:nvSpPr>
        <p:spPr>
          <a:xfrm flipH="false" flipV="false" rot="0">
            <a:off x="1210305" y="1652212"/>
            <a:ext cx="7332990" cy="4931468"/>
          </a:xfrm>
          <a:custGeom>
            <a:avLst/>
            <a:gdLst/>
            <a:ahLst/>
            <a:cxnLst/>
            <a:rect r="r" b="b" t="t" l="l"/>
            <a:pathLst>
              <a:path h="4931468" w="7332990">
                <a:moveTo>
                  <a:pt x="0" y="0"/>
                </a:moveTo>
                <a:lnTo>
                  <a:pt x="7332990" y="0"/>
                </a:lnTo>
                <a:lnTo>
                  <a:pt x="7332990" y="4931468"/>
                </a:lnTo>
                <a:lnTo>
                  <a:pt x="0" y="4931468"/>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grpSp>
        <p:nvGrpSpPr>
          <p:cNvPr name="Group 3" id="3"/>
          <p:cNvGrpSpPr/>
          <p:nvPr/>
        </p:nvGrpSpPr>
        <p:grpSpPr>
          <a:xfrm rot="0">
            <a:off x="243840" y="918877"/>
            <a:ext cx="8778240" cy="6929955"/>
            <a:chOff x="0" y="0"/>
            <a:chExt cx="11704320" cy="9239939"/>
          </a:xfrm>
        </p:grpSpPr>
        <p:sp>
          <p:nvSpPr>
            <p:cNvPr name="Freeform 4" id="4"/>
            <p:cNvSpPr/>
            <p:nvPr/>
          </p:nvSpPr>
          <p:spPr>
            <a:xfrm flipH="false" flipV="false" rot="0">
              <a:off x="0" y="0"/>
              <a:ext cx="11704320" cy="9239940"/>
            </a:xfrm>
            <a:custGeom>
              <a:avLst/>
              <a:gdLst/>
              <a:ahLst/>
              <a:cxnLst/>
              <a:rect r="r" b="b" t="t" l="l"/>
              <a:pathLst>
                <a:path h="9239940" w="11704320">
                  <a:moveTo>
                    <a:pt x="0" y="0"/>
                  </a:moveTo>
                  <a:lnTo>
                    <a:pt x="11704320" y="0"/>
                  </a:lnTo>
                  <a:lnTo>
                    <a:pt x="11704320" y="9239940"/>
                  </a:lnTo>
                  <a:lnTo>
                    <a:pt x="0" y="9239940"/>
                  </a:lnTo>
                  <a:close/>
                </a:path>
              </a:pathLst>
            </a:custGeom>
            <a:solidFill>
              <a:srgbClr val="000000">
                <a:alpha val="0"/>
              </a:srgbClr>
            </a:solidFill>
          </p:spPr>
        </p:sp>
        <p:sp>
          <p:nvSpPr>
            <p:cNvPr name="TextBox 5" id="5"/>
            <p:cNvSpPr txBox="true"/>
            <p:nvPr/>
          </p:nvSpPr>
          <p:spPr>
            <a:xfrm>
              <a:off x="0" y="-57150"/>
              <a:ext cx="11704320" cy="9297089"/>
            </a:xfrm>
            <a:prstGeom prst="rect">
              <a:avLst/>
            </a:prstGeom>
          </p:spPr>
          <p:txBody>
            <a:bodyPr anchor="t" rtlCol="false" tIns="0" lIns="0" bIns="0" rIns="0"/>
            <a:lstStyle/>
            <a:p>
              <a:pPr algn="l">
                <a:lnSpc>
                  <a:spcPts val="3856"/>
                </a:lnSpc>
              </a:pPr>
              <a:r>
                <a:rPr lang="en-US" sz="3213">
                  <a:solidFill>
                    <a:srgbClr val="FFFFFF"/>
                  </a:solidFill>
                  <a:latin typeface="Times New Roman MT"/>
                  <a:ea typeface="Times New Roman MT"/>
                  <a:cs typeface="Times New Roman MT"/>
                  <a:sym typeface="Times New Roman MT"/>
                </a:rPr>
                <a:t>Estructura de VLANs y Subredes:</a:t>
              </a:r>
            </a:p>
            <a:p>
              <a:pPr algn="l">
                <a:lnSpc>
                  <a:spcPts val="3856"/>
                </a:lnSpc>
              </a:pPr>
            </a:p>
          </p:txBody>
        </p:sp>
      </p:grpSp>
      <p:sp>
        <p:nvSpPr>
          <p:cNvPr name="Freeform 6" id="6"/>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7" id="7"/>
          <p:cNvSpPr/>
          <p:nvPr/>
        </p:nvSpPr>
        <p:spPr>
          <a:xfrm flipH="false" flipV="false" rot="0">
            <a:off x="887455" y="2363580"/>
            <a:ext cx="8134625" cy="2810400"/>
          </a:xfrm>
          <a:custGeom>
            <a:avLst/>
            <a:gdLst/>
            <a:ahLst/>
            <a:cxnLst/>
            <a:rect r="r" b="b" t="t" l="l"/>
            <a:pathLst>
              <a:path h="2810400" w="8134625">
                <a:moveTo>
                  <a:pt x="0" y="0"/>
                </a:moveTo>
                <a:lnTo>
                  <a:pt x="8134625" y="0"/>
                </a:lnTo>
                <a:lnTo>
                  <a:pt x="8134625" y="2810400"/>
                </a:lnTo>
                <a:lnTo>
                  <a:pt x="0" y="2810400"/>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grpSp>
        <p:nvGrpSpPr>
          <p:cNvPr name="Group 3" id="3"/>
          <p:cNvGrpSpPr/>
          <p:nvPr/>
        </p:nvGrpSpPr>
        <p:grpSpPr>
          <a:xfrm rot="0">
            <a:off x="243840" y="731520"/>
            <a:ext cx="8778240" cy="6929955"/>
            <a:chOff x="0" y="0"/>
            <a:chExt cx="11704320" cy="9239939"/>
          </a:xfrm>
        </p:grpSpPr>
        <p:sp>
          <p:nvSpPr>
            <p:cNvPr name="Freeform 4" id="4"/>
            <p:cNvSpPr/>
            <p:nvPr/>
          </p:nvSpPr>
          <p:spPr>
            <a:xfrm flipH="false" flipV="false" rot="0">
              <a:off x="0" y="0"/>
              <a:ext cx="11704320" cy="9239940"/>
            </a:xfrm>
            <a:custGeom>
              <a:avLst/>
              <a:gdLst/>
              <a:ahLst/>
              <a:cxnLst/>
              <a:rect r="r" b="b" t="t" l="l"/>
              <a:pathLst>
                <a:path h="9239940" w="11704320">
                  <a:moveTo>
                    <a:pt x="0" y="0"/>
                  </a:moveTo>
                  <a:lnTo>
                    <a:pt x="11704320" y="0"/>
                  </a:lnTo>
                  <a:lnTo>
                    <a:pt x="11704320" y="9239940"/>
                  </a:lnTo>
                  <a:lnTo>
                    <a:pt x="0" y="9239940"/>
                  </a:lnTo>
                  <a:close/>
                </a:path>
              </a:pathLst>
            </a:custGeom>
            <a:solidFill>
              <a:srgbClr val="000000">
                <a:alpha val="0"/>
              </a:srgbClr>
            </a:solidFill>
          </p:spPr>
        </p:sp>
        <p:sp>
          <p:nvSpPr>
            <p:cNvPr name="TextBox 5" id="5"/>
            <p:cNvSpPr txBox="true"/>
            <p:nvPr/>
          </p:nvSpPr>
          <p:spPr>
            <a:xfrm>
              <a:off x="0" y="-57150"/>
              <a:ext cx="11704320" cy="9297089"/>
            </a:xfrm>
            <a:prstGeom prst="rect">
              <a:avLst/>
            </a:prstGeom>
          </p:spPr>
          <p:txBody>
            <a:bodyPr anchor="t" rtlCol="false" tIns="0" lIns="0" bIns="0" rIns="0"/>
            <a:lstStyle/>
            <a:p>
              <a:pPr algn="l">
                <a:lnSpc>
                  <a:spcPts val="3856"/>
                </a:lnSpc>
              </a:pPr>
              <a:r>
                <a:rPr lang="en-US" sz="3213">
                  <a:solidFill>
                    <a:srgbClr val="FFFFFF"/>
                  </a:solidFill>
                  <a:latin typeface="Times New Roman MT"/>
                  <a:ea typeface="Times New Roman MT"/>
                  <a:cs typeface="Times New Roman MT"/>
                  <a:sym typeface="Times New Roman MT"/>
                </a:rPr>
                <a:t>Seguridad y Gestión:</a:t>
              </a:r>
            </a:p>
            <a:p>
              <a:pPr algn="l">
                <a:lnSpc>
                  <a:spcPts val="3856"/>
                </a:lnSpc>
              </a:pPr>
              <a:r>
                <a:rPr lang="en-US" sz="3213">
                  <a:solidFill>
                    <a:srgbClr val="FFFFFF"/>
                  </a:solidFill>
                  <a:latin typeface="Times New Roman MT"/>
                  <a:ea typeface="Times New Roman MT"/>
                  <a:cs typeface="Times New Roman MT"/>
                  <a:sym typeface="Times New Roman MT"/>
                </a:rPr>
                <a:t>La red incluirá medidas básicas de seguridad:</a:t>
              </a: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ACLs (Listas de Control de Acceso):</a:t>
              </a: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Permitir solo a VLAN 20 acceder al servidor de streaming.</a:t>
              </a: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Denegar el tráfico no autorizado hacia servicios críticos.</a:t>
              </a: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SSH Habilitado: Solo desde VLAN 10 se podrá acceder remotamente al router.</a:t>
              </a: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Segmentación lógica: Aislamiento total entre VLANs no autorizadas.</a:t>
              </a: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Servicios mínimos expuestos: Solo sehabilitan HTTP y SSH; Telnet desactivado.</a:t>
              </a:r>
            </a:p>
          </p:txBody>
        </p:sp>
      </p:grpSp>
      <p:sp>
        <p:nvSpPr>
          <p:cNvPr name="Freeform 6" id="6"/>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grpSp>
        <p:nvGrpSpPr>
          <p:cNvPr name="Group 3" id="3"/>
          <p:cNvGrpSpPr/>
          <p:nvPr/>
        </p:nvGrpSpPr>
        <p:grpSpPr>
          <a:xfrm rot="0">
            <a:off x="243840" y="918877"/>
            <a:ext cx="8778240" cy="6929955"/>
            <a:chOff x="0" y="0"/>
            <a:chExt cx="11704320" cy="9239939"/>
          </a:xfrm>
        </p:grpSpPr>
        <p:sp>
          <p:nvSpPr>
            <p:cNvPr name="Freeform 4" id="4"/>
            <p:cNvSpPr/>
            <p:nvPr/>
          </p:nvSpPr>
          <p:spPr>
            <a:xfrm flipH="false" flipV="false" rot="0">
              <a:off x="0" y="0"/>
              <a:ext cx="11704320" cy="9239940"/>
            </a:xfrm>
            <a:custGeom>
              <a:avLst/>
              <a:gdLst/>
              <a:ahLst/>
              <a:cxnLst/>
              <a:rect r="r" b="b" t="t" l="l"/>
              <a:pathLst>
                <a:path h="9239940" w="11704320">
                  <a:moveTo>
                    <a:pt x="0" y="0"/>
                  </a:moveTo>
                  <a:lnTo>
                    <a:pt x="11704320" y="0"/>
                  </a:lnTo>
                  <a:lnTo>
                    <a:pt x="11704320" y="9239940"/>
                  </a:lnTo>
                  <a:lnTo>
                    <a:pt x="0" y="9239940"/>
                  </a:lnTo>
                  <a:close/>
                </a:path>
              </a:pathLst>
            </a:custGeom>
            <a:solidFill>
              <a:srgbClr val="000000">
                <a:alpha val="0"/>
              </a:srgbClr>
            </a:solidFill>
          </p:spPr>
        </p:sp>
        <p:sp>
          <p:nvSpPr>
            <p:cNvPr name="TextBox 5" id="5"/>
            <p:cNvSpPr txBox="true"/>
            <p:nvPr/>
          </p:nvSpPr>
          <p:spPr>
            <a:xfrm>
              <a:off x="0" y="-57150"/>
              <a:ext cx="11704320" cy="9297089"/>
            </a:xfrm>
            <a:prstGeom prst="rect">
              <a:avLst/>
            </a:prstGeom>
          </p:spPr>
          <p:txBody>
            <a:bodyPr anchor="t" rtlCol="false" tIns="0" lIns="0" bIns="0" rIns="0"/>
            <a:lstStyle/>
            <a:p>
              <a:pPr algn="l">
                <a:lnSpc>
                  <a:spcPts val="3856"/>
                </a:lnSpc>
              </a:pPr>
              <a:r>
                <a:rPr lang="en-US" sz="3213">
                  <a:solidFill>
                    <a:srgbClr val="FFFFFF"/>
                  </a:solidFill>
                  <a:latin typeface="Times New Roman MT"/>
                  <a:ea typeface="Times New Roman MT"/>
                  <a:cs typeface="Times New Roman MT"/>
                  <a:sym typeface="Times New Roman MT"/>
                </a:rPr>
                <a:t>Servicios de Red:</a:t>
              </a: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HTTP : El servidor alojará una página simulada de streaming.</a:t>
              </a:r>
            </a:p>
            <a:p>
              <a:pPr algn="l">
                <a:lnSpc>
                  <a:spcPts val="3856"/>
                </a:lnSpc>
              </a:pP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SSH: Gestión remota del router  desde la VLAN de Administración.</a:t>
              </a:r>
            </a:p>
            <a:p>
              <a:pPr algn="l">
                <a:lnSpc>
                  <a:spcPts val="3856"/>
                </a:lnSpc>
              </a:pPr>
            </a:p>
            <a:p>
              <a:pPr algn="l" marL="693760" indent="-346880" lvl="1">
                <a:lnSpc>
                  <a:spcPts val="3856"/>
                </a:lnSpc>
                <a:buFont typeface="Arial"/>
                <a:buChar char="•"/>
              </a:pPr>
              <a:r>
                <a:rPr lang="en-US" sz="3213">
                  <a:solidFill>
                    <a:srgbClr val="FFFFFF"/>
                  </a:solidFill>
                  <a:latin typeface="Times New Roman MT"/>
                  <a:ea typeface="Times New Roman MT"/>
                  <a:cs typeface="Times New Roman MT"/>
                  <a:sym typeface="Times New Roman MT"/>
                </a:rPr>
                <a:t>DHCP: Es posible agregar una VLAN 20 para invitados.</a:t>
              </a:r>
            </a:p>
            <a:p>
              <a:pPr algn="l">
                <a:lnSpc>
                  <a:spcPts val="3856"/>
                </a:lnSpc>
              </a:pPr>
            </a:p>
          </p:txBody>
        </p:sp>
      </p:grpSp>
      <p:sp>
        <p:nvSpPr>
          <p:cNvPr name="Freeform 6" id="6"/>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grpSp>
        <p:nvGrpSpPr>
          <p:cNvPr name="Group 4" id="4"/>
          <p:cNvGrpSpPr/>
          <p:nvPr/>
        </p:nvGrpSpPr>
        <p:grpSpPr>
          <a:xfrm rot="0">
            <a:off x="487680" y="731520"/>
            <a:ext cx="8778240" cy="6929955"/>
            <a:chOff x="0" y="0"/>
            <a:chExt cx="11704320" cy="9239939"/>
          </a:xfrm>
        </p:grpSpPr>
        <p:sp>
          <p:nvSpPr>
            <p:cNvPr name="Freeform 5" id="5"/>
            <p:cNvSpPr/>
            <p:nvPr/>
          </p:nvSpPr>
          <p:spPr>
            <a:xfrm flipH="false" flipV="false" rot="0">
              <a:off x="0" y="0"/>
              <a:ext cx="11704320" cy="9239940"/>
            </a:xfrm>
            <a:custGeom>
              <a:avLst/>
              <a:gdLst/>
              <a:ahLst/>
              <a:cxnLst/>
              <a:rect r="r" b="b" t="t" l="l"/>
              <a:pathLst>
                <a:path h="9239940" w="11704320">
                  <a:moveTo>
                    <a:pt x="0" y="0"/>
                  </a:moveTo>
                  <a:lnTo>
                    <a:pt x="11704320" y="0"/>
                  </a:lnTo>
                  <a:lnTo>
                    <a:pt x="11704320" y="9239940"/>
                  </a:lnTo>
                  <a:lnTo>
                    <a:pt x="0" y="9239940"/>
                  </a:lnTo>
                  <a:close/>
                </a:path>
              </a:pathLst>
            </a:custGeom>
            <a:solidFill>
              <a:srgbClr val="000000">
                <a:alpha val="0"/>
              </a:srgbClr>
            </a:solidFill>
          </p:spPr>
        </p:sp>
        <p:sp>
          <p:nvSpPr>
            <p:cNvPr name="TextBox 6" id="6"/>
            <p:cNvSpPr txBox="true"/>
            <p:nvPr/>
          </p:nvSpPr>
          <p:spPr>
            <a:xfrm>
              <a:off x="0" y="-57150"/>
              <a:ext cx="11704320" cy="9297089"/>
            </a:xfrm>
            <a:prstGeom prst="rect">
              <a:avLst/>
            </a:prstGeom>
          </p:spPr>
          <p:txBody>
            <a:bodyPr anchor="t" rtlCol="false" tIns="0" lIns="0" bIns="0" rIns="0"/>
            <a:lstStyle/>
            <a:p>
              <a:pPr algn="l">
                <a:lnSpc>
                  <a:spcPts val="3856"/>
                </a:lnSpc>
              </a:pPr>
              <a:r>
                <a:rPr lang="en-US" sz="3213">
                  <a:solidFill>
                    <a:srgbClr val="FFFFFF"/>
                  </a:solidFill>
                  <a:latin typeface="Times New Roman MT"/>
                  <a:ea typeface="Times New Roman MT"/>
                  <a:cs typeface="Times New Roman MT"/>
                  <a:sym typeface="Times New Roman MT"/>
                </a:rPr>
                <a:t>Tabla de direccionamiento: </a:t>
              </a:r>
            </a:p>
          </p:txBody>
        </p:sp>
      </p:grpSp>
      <p:sp>
        <p:nvSpPr>
          <p:cNvPr name="TextBox 7" id="7"/>
          <p:cNvSpPr txBox="true"/>
          <p:nvPr/>
        </p:nvSpPr>
        <p:spPr>
          <a:xfrm rot="0">
            <a:off x="487680" y="1442743"/>
            <a:ext cx="2843659"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Open Sans Bold"/>
                <a:ea typeface="Open Sans Bold"/>
                <a:cs typeface="Open Sans Bold"/>
                <a:sym typeface="Open Sans Bold"/>
              </a:rPr>
              <a:t>Red de administración</a:t>
            </a:r>
          </a:p>
        </p:txBody>
      </p:sp>
      <p:sp>
        <p:nvSpPr>
          <p:cNvPr name="Freeform 8" id="8"/>
          <p:cNvSpPr/>
          <p:nvPr/>
        </p:nvSpPr>
        <p:spPr>
          <a:xfrm flipH="false" flipV="false" rot="0">
            <a:off x="487680" y="2067592"/>
            <a:ext cx="8778240" cy="2754173"/>
          </a:xfrm>
          <a:custGeom>
            <a:avLst/>
            <a:gdLst/>
            <a:ahLst/>
            <a:cxnLst/>
            <a:rect r="r" b="b" t="t" l="l"/>
            <a:pathLst>
              <a:path h="2754173" w="8778240">
                <a:moveTo>
                  <a:pt x="0" y="0"/>
                </a:moveTo>
                <a:lnTo>
                  <a:pt x="8778240" y="0"/>
                </a:lnTo>
                <a:lnTo>
                  <a:pt x="8778240" y="2754172"/>
                </a:lnTo>
                <a:lnTo>
                  <a:pt x="0" y="2754172"/>
                </a:lnTo>
                <a:lnTo>
                  <a:pt x="0" y="0"/>
                </a:lnTo>
                <a:close/>
              </a:path>
            </a:pathLst>
          </a:custGeom>
          <a:blipFill>
            <a:blip r:embed="rId4"/>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grpSp>
        <p:nvGrpSpPr>
          <p:cNvPr name="Group 4" id="4"/>
          <p:cNvGrpSpPr/>
          <p:nvPr/>
        </p:nvGrpSpPr>
        <p:grpSpPr>
          <a:xfrm rot="0">
            <a:off x="487680" y="731520"/>
            <a:ext cx="8778240" cy="6929955"/>
            <a:chOff x="0" y="0"/>
            <a:chExt cx="11704320" cy="9239939"/>
          </a:xfrm>
        </p:grpSpPr>
        <p:sp>
          <p:nvSpPr>
            <p:cNvPr name="Freeform 5" id="5"/>
            <p:cNvSpPr/>
            <p:nvPr/>
          </p:nvSpPr>
          <p:spPr>
            <a:xfrm flipH="false" flipV="false" rot="0">
              <a:off x="0" y="0"/>
              <a:ext cx="11704320" cy="9239940"/>
            </a:xfrm>
            <a:custGeom>
              <a:avLst/>
              <a:gdLst/>
              <a:ahLst/>
              <a:cxnLst/>
              <a:rect r="r" b="b" t="t" l="l"/>
              <a:pathLst>
                <a:path h="9239940" w="11704320">
                  <a:moveTo>
                    <a:pt x="0" y="0"/>
                  </a:moveTo>
                  <a:lnTo>
                    <a:pt x="11704320" y="0"/>
                  </a:lnTo>
                  <a:lnTo>
                    <a:pt x="11704320" y="9239940"/>
                  </a:lnTo>
                  <a:lnTo>
                    <a:pt x="0" y="9239940"/>
                  </a:lnTo>
                  <a:close/>
                </a:path>
              </a:pathLst>
            </a:custGeom>
            <a:solidFill>
              <a:srgbClr val="000000">
                <a:alpha val="0"/>
              </a:srgbClr>
            </a:solidFill>
          </p:spPr>
        </p:sp>
        <p:sp>
          <p:nvSpPr>
            <p:cNvPr name="TextBox 6" id="6"/>
            <p:cNvSpPr txBox="true"/>
            <p:nvPr/>
          </p:nvSpPr>
          <p:spPr>
            <a:xfrm>
              <a:off x="0" y="-57150"/>
              <a:ext cx="11704320" cy="9297089"/>
            </a:xfrm>
            <a:prstGeom prst="rect">
              <a:avLst/>
            </a:prstGeom>
          </p:spPr>
          <p:txBody>
            <a:bodyPr anchor="t" rtlCol="false" tIns="0" lIns="0" bIns="0" rIns="0"/>
            <a:lstStyle/>
            <a:p>
              <a:pPr algn="l">
                <a:lnSpc>
                  <a:spcPts val="3856"/>
                </a:lnSpc>
              </a:pPr>
              <a:r>
                <a:rPr lang="en-US" sz="3213">
                  <a:solidFill>
                    <a:srgbClr val="FFFFFF"/>
                  </a:solidFill>
                  <a:latin typeface="Times New Roman MT"/>
                  <a:ea typeface="Times New Roman MT"/>
                  <a:cs typeface="Times New Roman MT"/>
                  <a:sym typeface="Times New Roman MT"/>
                </a:rPr>
                <a:t>Tabla de direccionamiento: </a:t>
              </a:r>
            </a:p>
          </p:txBody>
        </p:sp>
      </p:grpSp>
      <p:sp>
        <p:nvSpPr>
          <p:cNvPr name="Freeform 7" id="7"/>
          <p:cNvSpPr/>
          <p:nvPr/>
        </p:nvSpPr>
        <p:spPr>
          <a:xfrm flipH="false" flipV="false" rot="0">
            <a:off x="487680" y="2113258"/>
            <a:ext cx="8534400" cy="2795016"/>
          </a:xfrm>
          <a:custGeom>
            <a:avLst/>
            <a:gdLst/>
            <a:ahLst/>
            <a:cxnLst/>
            <a:rect r="r" b="b" t="t" l="l"/>
            <a:pathLst>
              <a:path h="2795016" w="8534400">
                <a:moveTo>
                  <a:pt x="0" y="0"/>
                </a:moveTo>
                <a:lnTo>
                  <a:pt x="8534400" y="0"/>
                </a:lnTo>
                <a:lnTo>
                  <a:pt x="8534400" y="2795016"/>
                </a:lnTo>
                <a:lnTo>
                  <a:pt x="0" y="2795016"/>
                </a:lnTo>
                <a:lnTo>
                  <a:pt x="0" y="0"/>
                </a:lnTo>
                <a:close/>
              </a:path>
            </a:pathLst>
          </a:custGeom>
          <a:blipFill>
            <a:blip r:embed="rId4"/>
            <a:stretch>
              <a:fillRect l="0" t="0" r="0" b="0"/>
            </a:stretch>
          </a:blipFill>
        </p:spPr>
      </p:sp>
      <p:sp>
        <p:nvSpPr>
          <p:cNvPr name="TextBox 8" id="8"/>
          <p:cNvSpPr txBox="true"/>
          <p:nvPr/>
        </p:nvSpPr>
        <p:spPr>
          <a:xfrm rot="0">
            <a:off x="556439" y="1449424"/>
            <a:ext cx="1957685" cy="349249"/>
          </a:xfrm>
          <a:prstGeom prst="rect">
            <a:avLst/>
          </a:prstGeom>
        </p:spPr>
        <p:txBody>
          <a:bodyPr anchor="t" rtlCol="false" tIns="0" lIns="0" bIns="0" rIns="0">
            <a:spAutoFit/>
          </a:bodyPr>
          <a:lstStyle/>
          <a:p>
            <a:pPr algn="ctr">
              <a:lnSpc>
                <a:spcPts val="2800"/>
              </a:lnSpc>
            </a:pPr>
            <a:r>
              <a:rPr lang="en-US" sz="2000">
                <a:solidFill>
                  <a:srgbClr val="FFFFFF"/>
                </a:solidFill>
                <a:latin typeface="Open Sans"/>
                <a:ea typeface="Open Sans"/>
                <a:cs typeface="Open Sans"/>
                <a:sym typeface="Open Sans"/>
              </a:rPr>
              <a:t>Red de invitados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grpSp>
        <p:nvGrpSpPr>
          <p:cNvPr name="Group 4" id="4"/>
          <p:cNvGrpSpPr/>
          <p:nvPr/>
        </p:nvGrpSpPr>
        <p:grpSpPr>
          <a:xfrm rot="0">
            <a:off x="487680" y="731520"/>
            <a:ext cx="8778240" cy="6929955"/>
            <a:chOff x="0" y="0"/>
            <a:chExt cx="11704320" cy="9239939"/>
          </a:xfrm>
        </p:grpSpPr>
        <p:sp>
          <p:nvSpPr>
            <p:cNvPr name="Freeform 5" id="5"/>
            <p:cNvSpPr/>
            <p:nvPr/>
          </p:nvSpPr>
          <p:spPr>
            <a:xfrm flipH="false" flipV="false" rot="0">
              <a:off x="0" y="0"/>
              <a:ext cx="11704320" cy="9239940"/>
            </a:xfrm>
            <a:custGeom>
              <a:avLst/>
              <a:gdLst/>
              <a:ahLst/>
              <a:cxnLst/>
              <a:rect r="r" b="b" t="t" l="l"/>
              <a:pathLst>
                <a:path h="9239940" w="11704320">
                  <a:moveTo>
                    <a:pt x="0" y="0"/>
                  </a:moveTo>
                  <a:lnTo>
                    <a:pt x="11704320" y="0"/>
                  </a:lnTo>
                  <a:lnTo>
                    <a:pt x="11704320" y="9239940"/>
                  </a:lnTo>
                  <a:lnTo>
                    <a:pt x="0" y="9239940"/>
                  </a:lnTo>
                  <a:close/>
                </a:path>
              </a:pathLst>
            </a:custGeom>
            <a:solidFill>
              <a:srgbClr val="000000">
                <a:alpha val="0"/>
              </a:srgbClr>
            </a:solidFill>
          </p:spPr>
        </p:sp>
        <p:sp>
          <p:nvSpPr>
            <p:cNvPr name="TextBox 6" id="6"/>
            <p:cNvSpPr txBox="true"/>
            <p:nvPr/>
          </p:nvSpPr>
          <p:spPr>
            <a:xfrm>
              <a:off x="0" y="-57150"/>
              <a:ext cx="11704320" cy="9297089"/>
            </a:xfrm>
            <a:prstGeom prst="rect">
              <a:avLst/>
            </a:prstGeom>
          </p:spPr>
          <p:txBody>
            <a:bodyPr anchor="t" rtlCol="false" tIns="0" lIns="0" bIns="0" rIns="0"/>
            <a:lstStyle/>
            <a:p>
              <a:pPr algn="l">
                <a:lnSpc>
                  <a:spcPts val="3856"/>
                </a:lnSpc>
              </a:pPr>
              <a:r>
                <a:rPr lang="en-US" sz="3213">
                  <a:solidFill>
                    <a:srgbClr val="FFFFFF"/>
                  </a:solidFill>
                  <a:latin typeface="Times New Roman MT"/>
                  <a:ea typeface="Times New Roman MT"/>
                  <a:cs typeface="Times New Roman MT"/>
                  <a:sym typeface="Times New Roman MT"/>
                </a:rPr>
                <a:t>Tabla de direccionamiento: </a:t>
              </a:r>
            </a:p>
          </p:txBody>
        </p:sp>
      </p:grpSp>
      <p:sp>
        <p:nvSpPr>
          <p:cNvPr name="Freeform 7" id="7"/>
          <p:cNvSpPr/>
          <p:nvPr/>
        </p:nvSpPr>
        <p:spPr>
          <a:xfrm flipH="false" flipV="false" rot="0">
            <a:off x="487680" y="2048411"/>
            <a:ext cx="8727804" cy="3218378"/>
          </a:xfrm>
          <a:custGeom>
            <a:avLst/>
            <a:gdLst/>
            <a:ahLst/>
            <a:cxnLst/>
            <a:rect r="r" b="b" t="t" l="l"/>
            <a:pathLst>
              <a:path h="3218378" w="8727804">
                <a:moveTo>
                  <a:pt x="0" y="0"/>
                </a:moveTo>
                <a:lnTo>
                  <a:pt x="8727804" y="0"/>
                </a:lnTo>
                <a:lnTo>
                  <a:pt x="8727804" y="3218378"/>
                </a:lnTo>
                <a:lnTo>
                  <a:pt x="0" y="3218378"/>
                </a:lnTo>
                <a:lnTo>
                  <a:pt x="0" y="0"/>
                </a:lnTo>
                <a:close/>
              </a:path>
            </a:pathLst>
          </a:custGeom>
          <a:blipFill>
            <a:blip r:embed="rId4"/>
            <a:stretch>
              <a:fillRect l="0" t="0" r="0" b="0"/>
            </a:stretch>
          </a:blipFill>
        </p:spPr>
      </p:sp>
      <p:sp>
        <p:nvSpPr>
          <p:cNvPr name="TextBox 8" id="8"/>
          <p:cNvSpPr txBox="true"/>
          <p:nvPr/>
        </p:nvSpPr>
        <p:spPr>
          <a:xfrm rot="0">
            <a:off x="564624" y="1449424"/>
            <a:ext cx="1941314"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Open Sans Bold"/>
                <a:ea typeface="Open Sans Bold"/>
                <a:cs typeface="Open Sans Bold"/>
                <a:sym typeface="Open Sans Bold"/>
              </a:rPr>
              <a:t>Red de Clientes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grpSp>
        <p:nvGrpSpPr>
          <p:cNvPr name="Group 4" id="4"/>
          <p:cNvGrpSpPr/>
          <p:nvPr/>
        </p:nvGrpSpPr>
        <p:grpSpPr>
          <a:xfrm rot="0">
            <a:off x="487680" y="731520"/>
            <a:ext cx="8778240" cy="6929955"/>
            <a:chOff x="0" y="0"/>
            <a:chExt cx="11704320" cy="9239939"/>
          </a:xfrm>
        </p:grpSpPr>
        <p:sp>
          <p:nvSpPr>
            <p:cNvPr name="Freeform 5" id="5"/>
            <p:cNvSpPr/>
            <p:nvPr/>
          </p:nvSpPr>
          <p:spPr>
            <a:xfrm flipH="false" flipV="false" rot="0">
              <a:off x="0" y="0"/>
              <a:ext cx="11704320" cy="9239940"/>
            </a:xfrm>
            <a:custGeom>
              <a:avLst/>
              <a:gdLst/>
              <a:ahLst/>
              <a:cxnLst/>
              <a:rect r="r" b="b" t="t" l="l"/>
              <a:pathLst>
                <a:path h="9239940" w="11704320">
                  <a:moveTo>
                    <a:pt x="0" y="0"/>
                  </a:moveTo>
                  <a:lnTo>
                    <a:pt x="11704320" y="0"/>
                  </a:lnTo>
                  <a:lnTo>
                    <a:pt x="11704320" y="9239940"/>
                  </a:lnTo>
                  <a:lnTo>
                    <a:pt x="0" y="9239940"/>
                  </a:lnTo>
                  <a:close/>
                </a:path>
              </a:pathLst>
            </a:custGeom>
            <a:solidFill>
              <a:srgbClr val="000000">
                <a:alpha val="0"/>
              </a:srgbClr>
            </a:solidFill>
          </p:spPr>
        </p:sp>
        <p:sp>
          <p:nvSpPr>
            <p:cNvPr name="TextBox 6" id="6"/>
            <p:cNvSpPr txBox="true"/>
            <p:nvPr/>
          </p:nvSpPr>
          <p:spPr>
            <a:xfrm>
              <a:off x="0" y="-57150"/>
              <a:ext cx="11704320" cy="9297089"/>
            </a:xfrm>
            <a:prstGeom prst="rect">
              <a:avLst/>
            </a:prstGeom>
          </p:spPr>
          <p:txBody>
            <a:bodyPr anchor="t" rtlCol="false" tIns="0" lIns="0" bIns="0" rIns="0"/>
            <a:lstStyle/>
            <a:p>
              <a:pPr algn="l">
                <a:lnSpc>
                  <a:spcPts val="3856"/>
                </a:lnSpc>
              </a:pPr>
              <a:r>
                <a:rPr lang="en-US" sz="3213">
                  <a:solidFill>
                    <a:srgbClr val="FFFFFF"/>
                  </a:solidFill>
                  <a:latin typeface="Times New Roman MT"/>
                  <a:ea typeface="Times New Roman MT"/>
                  <a:cs typeface="Times New Roman MT"/>
                  <a:sym typeface="Times New Roman MT"/>
                </a:rPr>
                <a:t>Tabla de direccionamiento: Switch</a:t>
              </a:r>
            </a:p>
            <a:p>
              <a:pPr algn="l">
                <a:lnSpc>
                  <a:spcPts val="3856"/>
                </a:lnSpc>
              </a:pPr>
            </a:p>
          </p:txBody>
        </p:sp>
      </p:grpSp>
      <p:sp>
        <p:nvSpPr>
          <p:cNvPr name="Freeform 7" id="7"/>
          <p:cNvSpPr/>
          <p:nvPr/>
        </p:nvSpPr>
        <p:spPr>
          <a:xfrm flipH="false" flipV="false" rot="0">
            <a:off x="487680" y="2467635"/>
            <a:ext cx="8000530" cy="1450096"/>
          </a:xfrm>
          <a:custGeom>
            <a:avLst/>
            <a:gdLst/>
            <a:ahLst/>
            <a:cxnLst/>
            <a:rect r="r" b="b" t="t" l="l"/>
            <a:pathLst>
              <a:path h="1450096" w="8000530">
                <a:moveTo>
                  <a:pt x="0" y="0"/>
                </a:moveTo>
                <a:lnTo>
                  <a:pt x="8000530" y="0"/>
                </a:lnTo>
                <a:lnTo>
                  <a:pt x="8000530" y="1450096"/>
                </a:lnTo>
                <a:lnTo>
                  <a:pt x="0" y="1450096"/>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15337" y="0"/>
            <a:ext cx="9738263" cy="7315200"/>
          </a:xfrm>
          <a:custGeom>
            <a:avLst/>
            <a:gdLst/>
            <a:ahLst/>
            <a:cxnLst/>
            <a:rect r="r" b="b" t="t" l="l"/>
            <a:pathLst>
              <a:path h="7315200" w="9738263">
                <a:moveTo>
                  <a:pt x="0" y="0"/>
                </a:moveTo>
                <a:lnTo>
                  <a:pt x="9738263" y="0"/>
                </a:lnTo>
                <a:lnTo>
                  <a:pt x="9738263" y="7315200"/>
                </a:lnTo>
                <a:lnTo>
                  <a:pt x="0" y="7315200"/>
                </a:lnTo>
                <a:lnTo>
                  <a:pt x="0" y="0"/>
                </a:lnTo>
                <a:close/>
              </a:path>
            </a:pathLst>
          </a:custGeom>
          <a:blipFill>
            <a:blip r:embed="rId3">
              <a:alphaModFix amt="36000"/>
            </a:blip>
            <a:stretch>
              <a:fillRect l="-16748" t="0" r="-16748" b="0"/>
            </a:stretch>
          </a:blipFill>
        </p:spPr>
      </p:sp>
      <p:sp>
        <p:nvSpPr>
          <p:cNvPr name="Freeform 4" id="4"/>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4"/>
            <a:stretch>
              <a:fillRect l="-7206" t="-51690" r="0" b="-45020"/>
            </a:stretch>
          </a:blipFill>
        </p:spPr>
      </p:sp>
      <p:grpSp>
        <p:nvGrpSpPr>
          <p:cNvPr name="Group 5" id="5"/>
          <p:cNvGrpSpPr/>
          <p:nvPr/>
        </p:nvGrpSpPr>
        <p:grpSpPr>
          <a:xfrm rot="0">
            <a:off x="495348" y="3048000"/>
            <a:ext cx="8778240" cy="1219200"/>
            <a:chOff x="0" y="0"/>
            <a:chExt cx="11704320" cy="1625600"/>
          </a:xfrm>
        </p:grpSpPr>
        <p:sp>
          <p:nvSpPr>
            <p:cNvPr name="Freeform 6" id="6"/>
            <p:cNvSpPr/>
            <p:nvPr/>
          </p:nvSpPr>
          <p:spPr>
            <a:xfrm flipH="false" flipV="false" rot="0">
              <a:off x="0" y="0"/>
              <a:ext cx="11704320" cy="1625600"/>
            </a:xfrm>
            <a:custGeom>
              <a:avLst/>
              <a:gdLst/>
              <a:ahLst/>
              <a:cxnLst/>
              <a:rect r="r" b="b" t="t" l="l"/>
              <a:pathLst>
                <a:path h="1625600" w="11704320">
                  <a:moveTo>
                    <a:pt x="0" y="0"/>
                  </a:moveTo>
                  <a:lnTo>
                    <a:pt x="11704320" y="0"/>
                  </a:lnTo>
                  <a:lnTo>
                    <a:pt x="11704320" y="1625600"/>
                  </a:lnTo>
                  <a:lnTo>
                    <a:pt x="0" y="1625600"/>
                  </a:lnTo>
                  <a:close/>
                </a:path>
              </a:pathLst>
            </a:custGeom>
            <a:solidFill>
              <a:srgbClr val="000000">
                <a:alpha val="0"/>
              </a:srgbClr>
            </a:solidFill>
          </p:spPr>
        </p:sp>
        <p:sp>
          <p:nvSpPr>
            <p:cNvPr name="TextBox 7" id="7"/>
            <p:cNvSpPr txBox="true"/>
            <p:nvPr/>
          </p:nvSpPr>
          <p:spPr>
            <a:xfrm>
              <a:off x="0" y="-104775"/>
              <a:ext cx="11704320" cy="1730375"/>
            </a:xfrm>
            <a:prstGeom prst="rect">
              <a:avLst/>
            </a:prstGeom>
          </p:spPr>
          <p:txBody>
            <a:bodyPr anchor="ctr" rtlCol="false" tIns="0" lIns="0" bIns="0" rIns="0"/>
            <a:lstStyle/>
            <a:p>
              <a:pPr algn="ctr">
                <a:lnSpc>
                  <a:spcPts val="6111"/>
                </a:lnSpc>
              </a:pPr>
              <a:r>
                <a:rPr lang="en-US" sz="5093" b="true">
                  <a:solidFill>
                    <a:srgbClr val="FFFFFF"/>
                  </a:solidFill>
                  <a:latin typeface="Times New Roman MT Bold"/>
                  <a:ea typeface="Times New Roman MT Bold"/>
                  <a:cs typeface="Times New Roman MT Bold"/>
                  <a:sym typeface="Times New Roman MT Bold"/>
                </a:rPr>
                <a:t>INTRODUCCION</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grpSp>
        <p:nvGrpSpPr>
          <p:cNvPr name="Group 4" id="4"/>
          <p:cNvGrpSpPr/>
          <p:nvPr/>
        </p:nvGrpSpPr>
        <p:grpSpPr>
          <a:xfrm rot="0">
            <a:off x="516255" y="192623"/>
            <a:ext cx="8778240" cy="6929955"/>
            <a:chOff x="0" y="0"/>
            <a:chExt cx="11704320" cy="9239939"/>
          </a:xfrm>
        </p:grpSpPr>
        <p:sp>
          <p:nvSpPr>
            <p:cNvPr name="Freeform 5" id="5"/>
            <p:cNvSpPr/>
            <p:nvPr/>
          </p:nvSpPr>
          <p:spPr>
            <a:xfrm flipH="false" flipV="false" rot="0">
              <a:off x="0" y="0"/>
              <a:ext cx="11704320" cy="9239940"/>
            </a:xfrm>
            <a:custGeom>
              <a:avLst/>
              <a:gdLst/>
              <a:ahLst/>
              <a:cxnLst/>
              <a:rect r="r" b="b" t="t" l="l"/>
              <a:pathLst>
                <a:path h="9239940" w="11704320">
                  <a:moveTo>
                    <a:pt x="0" y="0"/>
                  </a:moveTo>
                  <a:lnTo>
                    <a:pt x="11704320" y="0"/>
                  </a:lnTo>
                  <a:lnTo>
                    <a:pt x="11704320" y="9239940"/>
                  </a:lnTo>
                  <a:lnTo>
                    <a:pt x="0" y="9239940"/>
                  </a:lnTo>
                  <a:close/>
                </a:path>
              </a:pathLst>
            </a:custGeom>
            <a:solidFill>
              <a:srgbClr val="000000">
                <a:alpha val="0"/>
              </a:srgbClr>
            </a:solidFill>
          </p:spPr>
        </p:sp>
        <p:sp>
          <p:nvSpPr>
            <p:cNvPr name="TextBox 6" id="6"/>
            <p:cNvSpPr txBox="true"/>
            <p:nvPr/>
          </p:nvSpPr>
          <p:spPr>
            <a:xfrm>
              <a:off x="0" y="-57150"/>
              <a:ext cx="11704320" cy="9297089"/>
            </a:xfrm>
            <a:prstGeom prst="rect">
              <a:avLst/>
            </a:prstGeom>
          </p:spPr>
          <p:txBody>
            <a:bodyPr anchor="t" rtlCol="false" tIns="0" lIns="0" bIns="0" rIns="0"/>
            <a:lstStyle/>
            <a:p>
              <a:pPr algn="l">
                <a:lnSpc>
                  <a:spcPts val="3856"/>
                </a:lnSpc>
              </a:pPr>
              <a:r>
                <a:rPr lang="en-US" sz="3213">
                  <a:solidFill>
                    <a:srgbClr val="FFFFFF"/>
                  </a:solidFill>
                  <a:latin typeface="Times New Roman MT"/>
                  <a:ea typeface="Times New Roman MT"/>
                  <a:cs typeface="Times New Roman MT"/>
                  <a:sym typeface="Times New Roman MT"/>
                </a:rPr>
                <a:t>Topología:</a:t>
              </a:r>
            </a:p>
          </p:txBody>
        </p:sp>
      </p:grpSp>
      <p:sp>
        <p:nvSpPr>
          <p:cNvPr name="Freeform 7" id="7"/>
          <p:cNvSpPr/>
          <p:nvPr/>
        </p:nvSpPr>
        <p:spPr>
          <a:xfrm flipH="false" flipV="false" rot="0">
            <a:off x="279467" y="1941239"/>
            <a:ext cx="9194666" cy="3903946"/>
          </a:xfrm>
          <a:custGeom>
            <a:avLst/>
            <a:gdLst/>
            <a:ahLst/>
            <a:cxnLst/>
            <a:rect r="r" b="b" t="t" l="l"/>
            <a:pathLst>
              <a:path h="3903946" w="9194666">
                <a:moveTo>
                  <a:pt x="0" y="0"/>
                </a:moveTo>
                <a:lnTo>
                  <a:pt x="9194666" y="0"/>
                </a:lnTo>
                <a:lnTo>
                  <a:pt x="9194666" y="3903945"/>
                </a:lnTo>
                <a:lnTo>
                  <a:pt x="0" y="3903945"/>
                </a:lnTo>
                <a:lnTo>
                  <a:pt x="0" y="0"/>
                </a:lnTo>
                <a:close/>
              </a:path>
            </a:pathLst>
          </a:custGeom>
          <a:blipFill>
            <a:blip r:embed="rId4"/>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4" id="4"/>
          <p:cNvSpPr/>
          <p:nvPr/>
        </p:nvSpPr>
        <p:spPr>
          <a:xfrm flipH="false" flipV="false" rot="0">
            <a:off x="731520" y="1029700"/>
            <a:ext cx="7996241" cy="5773220"/>
          </a:xfrm>
          <a:custGeom>
            <a:avLst/>
            <a:gdLst/>
            <a:ahLst/>
            <a:cxnLst/>
            <a:rect r="r" b="b" t="t" l="l"/>
            <a:pathLst>
              <a:path h="5773220" w="7996241">
                <a:moveTo>
                  <a:pt x="0" y="0"/>
                </a:moveTo>
                <a:lnTo>
                  <a:pt x="7996241" y="0"/>
                </a:lnTo>
                <a:lnTo>
                  <a:pt x="7996241" y="5773220"/>
                </a:lnTo>
                <a:lnTo>
                  <a:pt x="0" y="5773220"/>
                </a:lnTo>
                <a:lnTo>
                  <a:pt x="0" y="0"/>
                </a:lnTo>
                <a:close/>
              </a:path>
            </a:pathLst>
          </a:custGeom>
          <a:blipFill>
            <a:blip r:embed="rId4"/>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4" id="4"/>
          <p:cNvSpPr/>
          <p:nvPr/>
        </p:nvSpPr>
        <p:spPr>
          <a:xfrm flipH="false" flipV="false" rot="0">
            <a:off x="731520" y="731520"/>
            <a:ext cx="8290560" cy="5680569"/>
          </a:xfrm>
          <a:custGeom>
            <a:avLst/>
            <a:gdLst/>
            <a:ahLst/>
            <a:cxnLst/>
            <a:rect r="r" b="b" t="t" l="l"/>
            <a:pathLst>
              <a:path h="5680569" w="8290560">
                <a:moveTo>
                  <a:pt x="0" y="0"/>
                </a:moveTo>
                <a:lnTo>
                  <a:pt x="8290560" y="0"/>
                </a:lnTo>
                <a:lnTo>
                  <a:pt x="8290560" y="5680569"/>
                </a:lnTo>
                <a:lnTo>
                  <a:pt x="0" y="5680569"/>
                </a:lnTo>
                <a:lnTo>
                  <a:pt x="0" y="0"/>
                </a:lnTo>
                <a:close/>
              </a:path>
            </a:pathLst>
          </a:custGeom>
          <a:blipFill>
            <a:blip r:embed="rId4"/>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4" id="4"/>
          <p:cNvSpPr/>
          <p:nvPr/>
        </p:nvSpPr>
        <p:spPr>
          <a:xfrm flipH="false" flipV="false" rot="0">
            <a:off x="574420" y="840828"/>
            <a:ext cx="8290560" cy="5633545"/>
          </a:xfrm>
          <a:custGeom>
            <a:avLst/>
            <a:gdLst/>
            <a:ahLst/>
            <a:cxnLst/>
            <a:rect r="r" b="b" t="t" l="l"/>
            <a:pathLst>
              <a:path h="5633545" w="8290560">
                <a:moveTo>
                  <a:pt x="0" y="0"/>
                </a:moveTo>
                <a:lnTo>
                  <a:pt x="8290560" y="0"/>
                </a:lnTo>
                <a:lnTo>
                  <a:pt x="8290560" y="5633544"/>
                </a:lnTo>
                <a:lnTo>
                  <a:pt x="0" y="5633544"/>
                </a:lnTo>
                <a:lnTo>
                  <a:pt x="0" y="0"/>
                </a:lnTo>
                <a:close/>
              </a:path>
            </a:pathLst>
          </a:custGeom>
          <a:blipFill>
            <a:blip r:embed="rId4"/>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4" id="4"/>
          <p:cNvSpPr/>
          <p:nvPr/>
        </p:nvSpPr>
        <p:spPr>
          <a:xfrm flipH="false" flipV="false" rot="0">
            <a:off x="539455" y="2790863"/>
            <a:ext cx="4000943" cy="2684745"/>
          </a:xfrm>
          <a:custGeom>
            <a:avLst/>
            <a:gdLst/>
            <a:ahLst/>
            <a:cxnLst/>
            <a:rect r="r" b="b" t="t" l="l"/>
            <a:pathLst>
              <a:path h="2684745" w="4000943">
                <a:moveTo>
                  <a:pt x="0" y="0"/>
                </a:moveTo>
                <a:lnTo>
                  <a:pt x="4000944" y="0"/>
                </a:lnTo>
                <a:lnTo>
                  <a:pt x="4000944" y="2684745"/>
                </a:lnTo>
                <a:lnTo>
                  <a:pt x="0" y="2684745"/>
                </a:lnTo>
                <a:lnTo>
                  <a:pt x="0" y="0"/>
                </a:lnTo>
                <a:close/>
              </a:path>
            </a:pathLst>
          </a:custGeom>
          <a:blipFill>
            <a:blip r:embed="rId4"/>
            <a:stretch>
              <a:fillRect l="0" t="0" r="0" b="0"/>
            </a:stretch>
          </a:blipFill>
        </p:spPr>
      </p:sp>
      <p:sp>
        <p:nvSpPr>
          <p:cNvPr name="Freeform 5" id="5"/>
          <p:cNvSpPr/>
          <p:nvPr/>
        </p:nvSpPr>
        <p:spPr>
          <a:xfrm flipH="false" flipV="false" rot="0">
            <a:off x="5029357" y="2738742"/>
            <a:ext cx="4421639" cy="2736867"/>
          </a:xfrm>
          <a:custGeom>
            <a:avLst/>
            <a:gdLst/>
            <a:ahLst/>
            <a:cxnLst/>
            <a:rect r="r" b="b" t="t" l="l"/>
            <a:pathLst>
              <a:path h="2736867" w="4421639">
                <a:moveTo>
                  <a:pt x="0" y="0"/>
                </a:moveTo>
                <a:lnTo>
                  <a:pt x="4421639" y="0"/>
                </a:lnTo>
                <a:lnTo>
                  <a:pt x="4421639" y="2736866"/>
                </a:lnTo>
                <a:lnTo>
                  <a:pt x="0" y="2736866"/>
                </a:lnTo>
                <a:lnTo>
                  <a:pt x="0" y="0"/>
                </a:lnTo>
                <a:close/>
              </a:path>
            </a:pathLst>
          </a:custGeom>
          <a:blipFill>
            <a:blip r:embed="rId5"/>
            <a:stretch>
              <a:fillRect l="0" t="0" r="0" b="0"/>
            </a:stretch>
          </a:blipFill>
        </p:spPr>
      </p:sp>
      <p:sp>
        <p:nvSpPr>
          <p:cNvPr name="TextBox 6" id="6"/>
          <p:cNvSpPr txBox="true"/>
          <p:nvPr/>
        </p:nvSpPr>
        <p:spPr>
          <a:xfrm rot="0">
            <a:off x="351130" y="664845"/>
            <a:ext cx="6889047" cy="580390"/>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FFFFFF"/>
                </a:solidFill>
                <a:latin typeface="Canva Sans Bold"/>
                <a:ea typeface="Canva Sans Bold"/>
                <a:cs typeface="Canva Sans Bold"/>
                <a:sym typeface="Canva Sans Bold"/>
              </a:rPr>
              <a:t>Pruebas de funcionamiento:</a:t>
            </a:r>
          </a:p>
        </p:txBody>
      </p:sp>
      <p:sp>
        <p:nvSpPr>
          <p:cNvPr name="TextBox 7" id="7"/>
          <p:cNvSpPr txBox="true"/>
          <p:nvPr/>
        </p:nvSpPr>
        <p:spPr>
          <a:xfrm rot="0">
            <a:off x="731520" y="1464048"/>
            <a:ext cx="2058690" cy="521335"/>
          </a:xfrm>
          <a:prstGeom prst="rect">
            <a:avLst/>
          </a:prstGeom>
        </p:spPr>
        <p:txBody>
          <a:bodyPr anchor="t" rtlCol="false" tIns="0" lIns="0" bIns="0" rIns="0">
            <a:spAutoFit/>
          </a:bodyPr>
          <a:lstStyle/>
          <a:p>
            <a:pPr algn="ctr" marL="0" indent="0" lvl="0">
              <a:lnSpc>
                <a:spcPts val="4340"/>
              </a:lnSpc>
              <a:spcBef>
                <a:spcPct val="0"/>
              </a:spcBef>
            </a:pPr>
            <a:r>
              <a:rPr lang="en-US" b="true" sz="3100">
                <a:solidFill>
                  <a:srgbClr val="FFFFFF"/>
                </a:solidFill>
                <a:latin typeface="Canva Sans Bold"/>
                <a:ea typeface="Canva Sans Bold"/>
                <a:cs typeface="Canva Sans Bold"/>
                <a:sym typeface="Canva Sans Bold"/>
              </a:rPr>
              <a:t>Seguridad:</a:t>
            </a:r>
          </a:p>
        </p:txBody>
      </p:sp>
      <p:sp>
        <p:nvSpPr>
          <p:cNvPr name="TextBox 8" id="8"/>
          <p:cNvSpPr txBox="true"/>
          <p:nvPr/>
        </p:nvSpPr>
        <p:spPr>
          <a:xfrm rot="0">
            <a:off x="539455" y="2288689"/>
            <a:ext cx="8464848" cy="372745"/>
          </a:xfrm>
          <a:prstGeom prst="rect">
            <a:avLst/>
          </a:prstGeom>
        </p:spPr>
        <p:txBody>
          <a:bodyPr anchor="t" rtlCol="false" tIns="0" lIns="0" bIns="0" rIns="0">
            <a:spAutoFit/>
          </a:bodyPr>
          <a:lstStyle/>
          <a:p>
            <a:pPr algn="ctr" marL="474979" indent="-237490" lvl="1">
              <a:lnSpc>
                <a:spcPts val="3079"/>
              </a:lnSpc>
              <a:spcBef>
                <a:spcPct val="0"/>
              </a:spcBef>
              <a:buFont typeface="Arial"/>
              <a:buChar char="•"/>
            </a:pPr>
            <a:r>
              <a:rPr lang="en-US" sz="2199">
                <a:solidFill>
                  <a:srgbClr val="FFFFFF"/>
                </a:solidFill>
                <a:latin typeface="Canva Sans"/>
                <a:ea typeface="Canva Sans"/>
                <a:cs typeface="Canva Sans"/>
                <a:sym typeface="Canva Sans"/>
              </a:rPr>
              <a:t>Acceso restringido desde Administracion e Invitados - ACLs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4" id="4"/>
          <p:cNvSpPr/>
          <p:nvPr/>
        </p:nvSpPr>
        <p:spPr>
          <a:xfrm flipH="false" flipV="false" rot="0">
            <a:off x="3668197" y="1914225"/>
            <a:ext cx="5841159" cy="4166244"/>
          </a:xfrm>
          <a:custGeom>
            <a:avLst/>
            <a:gdLst/>
            <a:ahLst/>
            <a:cxnLst/>
            <a:rect r="r" b="b" t="t" l="l"/>
            <a:pathLst>
              <a:path h="4166244" w="5841159">
                <a:moveTo>
                  <a:pt x="0" y="0"/>
                </a:moveTo>
                <a:lnTo>
                  <a:pt x="5841159" y="0"/>
                </a:lnTo>
                <a:lnTo>
                  <a:pt x="5841159" y="4166244"/>
                </a:lnTo>
                <a:lnTo>
                  <a:pt x="0" y="4166244"/>
                </a:lnTo>
                <a:lnTo>
                  <a:pt x="0" y="0"/>
                </a:lnTo>
                <a:close/>
              </a:path>
            </a:pathLst>
          </a:custGeom>
          <a:blipFill>
            <a:blip r:embed="rId4"/>
            <a:stretch>
              <a:fillRect l="0" t="0" r="0" b="0"/>
            </a:stretch>
          </a:blipFill>
        </p:spPr>
      </p:sp>
      <p:sp>
        <p:nvSpPr>
          <p:cNvPr name="Freeform 5" id="5"/>
          <p:cNvSpPr/>
          <p:nvPr/>
        </p:nvSpPr>
        <p:spPr>
          <a:xfrm flipH="false" flipV="false" rot="0">
            <a:off x="244244" y="2607408"/>
            <a:ext cx="3361559" cy="2288344"/>
          </a:xfrm>
          <a:custGeom>
            <a:avLst/>
            <a:gdLst/>
            <a:ahLst/>
            <a:cxnLst/>
            <a:rect r="r" b="b" t="t" l="l"/>
            <a:pathLst>
              <a:path h="2288344" w="3361559">
                <a:moveTo>
                  <a:pt x="0" y="0"/>
                </a:moveTo>
                <a:lnTo>
                  <a:pt x="3361559" y="0"/>
                </a:lnTo>
                <a:lnTo>
                  <a:pt x="3361559" y="2288344"/>
                </a:lnTo>
                <a:lnTo>
                  <a:pt x="0" y="2288344"/>
                </a:lnTo>
                <a:lnTo>
                  <a:pt x="0" y="0"/>
                </a:lnTo>
                <a:close/>
              </a:path>
            </a:pathLst>
          </a:custGeom>
          <a:blipFill>
            <a:blip r:embed="rId5"/>
            <a:stretch>
              <a:fillRect l="0" t="0" r="0" b="0"/>
            </a:stretch>
          </a:blipFill>
        </p:spPr>
      </p:sp>
      <p:sp>
        <p:nvSpPr>
          <p:cNvPr name="TextBox 6" id="6"/>
          <p:cNvSpPr txBox="true"/>
          <p:nvPr/>
        </p:nvSpPr>
        <p:spPr>
          <a:xfrm rot="0">
            <a:off x="244244" y="1014832"/>
            <a:ext cx="9265111" cy="763270"/>
          </a:xfrm>
          <a:prstGeom prst="rect">
            <a:avLst/>
          </a:prstGeom>
        </p:spPr>
        <p:txBody>
          <a:bodyPr anchor="t" rtlCol="false" tIns="0" lIns="0" bIns="0" rIns="0">
            <a:spAutoFit/>
          </a:bodyPr>
          <a:lstStyle/>
          <a:p>
            <a:pPr algn="ctr" marL="474979" indent="-237490" lvl="1">
              <a:lnSpc>
                <a:spcPts val="3079"/>
              </a:lnSpc>
              <a:spcBef>
                <a:spcPct val="0"/>
              </a:spcBef>
              <a:buFont typeface="Arial"/>
              <a:buChar char="•"/>
            </a:pPr>
            <a:r>
              <a:rPr lang="en-US" sz="2199">
                <a:solidFill>
                  <a:srgbClr val="FFFFFF"/>
                </a:solidFill>
                <a:latin typeface="Canva Sans"/>
                <a:ea typeface="Canva Sans"/>
                <a:cs typeface="Canva Sans"/>
                <a:sym typeface="Canva Sans"/>
              </a:rPr>
              <a:t>Gestión o mantenimiento del servidor por SSH desde Administración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4" id="4"/>
          <p:cNvSpPr/>
          <p:nvPr/>
        </p:nvSpPr>
        <p:spPr>
          <a:xfrm flipH="false" flipV="false" rot="0">
            <a:off x="2818429" y="1440893"/>
            <a:ext cx="4116741" cy="3312622"/>
          </a:xfrm>
          <a:custGeom>
            <a:avLst/>
            <a:gdLst/>
            <a:ahLst/>
            <a:cxnLst/>
            <a:rect r="r" b="b" t="t" l="l"/>
            <a:pathLst>
              <a:path h="3312622" w="4116741">
                <a:moveTo>
                  <a:pt x="0" y="0"/>
                </a:moveTo>
                <a:lnTo>
                  <a:pt x="4116742" y="0"/>
                </a:lnTo>
                <a:lnTo>
                  <a:pt x="4116742" y="3312622"/>
                </a:lnTo>
                <a:lnTo>
                  <a:pt x="0" y="3312622"/>
                </a:lnTo>
                <a:lnTo>
                  <a:pt x="0" y="0"/>
                </a:lnTo>
                <a:close/>
              </a:path>
            </a:pathLst>
          </a:custGeom>
          <a:blipFill>
            <a:blip r:embed="rId4"/>
            <a:stretch>
              <a:fillRect l="0" t="0" r="0" b="0"/>
            </a:stretch>
          </a:blipFill>
        </p:spPr>
      </p:sp>
      <p:sp>
        <p:nvSpPr>
          <p:cNvPr name="TextBox 5" id="5"/>
          <p:cNvSpPr txBox="true"/>
          <p:nvPr/>
        </p:nvSpPr>
        <p:spPr>
          <a:xfrm rot="0">
            <a:off x="2578072" y="693420"/>
            <a:ext cx="4135785" cy="372745"/>
          </a:xfrm>
          <a:prstGeom prst="rect">
            <a:avLst/>
          </a:prstGeom>
        </p:spPr>
        <p:txBody>
          <a:bodyPr anchor="t" rtlCol="false" tIns="0" lIns="0" bIns="0" rIns="0">
            <a:spAutoFit/>
          </a:bodyPr>
          <a:lstStyle/>
          <a:p>
            <a:pPr algn="ctr" marL="474979" indent="-237490" lvl="1">
              <a:lnSpc>
                <a:spcPts val="3079"/>
              </a:lnSpc>
              <a:spcBef>
                <a:spcPct val="0"/>
              </a:spcBef>
              <a:buFont typeface="Arial"/>
              <a:buChar char="•"/>
            </a:pPr>
            <a:r>
              <a:rPr lang="en-US" sz="2199">
                <a:solidFill>
                  <a:srgbClr val="FFFFFF"/>
                </a:solidFill>
                <a:latin typeface="Canva Sans"/>
                <a:ea typeface="Canva Sans"/>
                <a:cs typeface="Canva Sans"/>
                <a:sym typeface="Canva Sans"/>
              </a:rPr>
              <a:t>Acceso solo desde Clientes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TextBox 4" id="4"/>
          <p:cNvSpPr txBox="true"/>
          <p:nvPr/>
        </p:nvSpPr>
        <p:spPr>
          <a:xfrm rot="0">
            <a:off x="614508" y="442278"/>
            <a:ext cx="1863626" cy="521335"/>
          </a:xfrm>
          <a:prstGeom prst="rect">
            <a:avLst/>
          </a:prstGeom>
        </p:spPr>
        <p:txBody>
          <a:bodyPr anchor="t" rtlCol="false" tIns="0" lIns="0" bIns="0" rIns="0">
            <a:spAutoFit/>
          </a:bodyPr>
          <a:lstStyle/>
          <a:p>
            <a:pPr algn="ctr" marL="0" indent="0" lvl="0">
              <a:lnSpc>
                <a:spcPts val="4340"/>
              </a:lnSpc>
              <a:spcBef>
                <a:spcPct val="0"/>
              </a:spcBef>
            </a:pPr>
            <a:r>
              <a:rPr lang="en-US" b="true" sz="3100">
                <a:solidFill>
                  <a:srgbClr val="FFFFFF"/>
                </a:solidFill>
                <a:latin typeface="Canva Sans Bold"/>
                <a:ea typeface="Canva Sans Bold"/>
                <a:cs typeface="Canva Sans Bold"/>
                <a:sym typeface="Canva Sans Bold"/>
              </a:rPr>
              <a:t>Servicios:</a:t>
            </a:r>
          </a:p>
        </p:txBody>
      </p:sp>
      <p:sp>
        <p:nvSpPr>
          <p:cNvPr name="TextBox 5" id="5"/>
          <p:cNvSpPr txBox="true"/>
          <p:nvPr/>
        </p:nvSpPr>
        <p:spPr>
          <a:xfrm rot="0">
            <a:off x="740927" y="1028241"/>
            <a:ext cx="7203728" cy="372745"/>
          </a:xfrm>
          <a:prstGeom prst="rect">
            <a:avLst/>
          </a:prstGeom>
        </p:spPr>
        <p:txBody>
          <a:bodyPr anchor="t" rtlCol="false" tIns="0" lIns="0" bIns="0" rIns="0">
            <a:spAutoFit/>
          </a:bodyPr>
          <a:lstStyle/>
          <a:p>
            <a:pPr algn="ctr" marL="474979" indent="-237490" lvl="1">
              <a:lnSpc>
                <a:spcPts val="3079"/>
              </a:lnSpc>
              <a:spcBef>
                <a:spcPct val="0"/>
              </a:spcBef>
              <a:buFont typeface="Arial"/>
              <a:buChar char="•"/>
            </a:pPr>
            <a:r>
              <a:rPr lang="en-US" sz="2199">
                <a:solidFill>
                  <a:srgbClr val="FFFFFF"/>
                </a:solidFill>
                <a:latin typeface="Canva Sans"/>
                <a:ea typeface="Canva Sans"/>
                <a:cs typeface="Canva Sans"/>
                <a:sym typeface="Canva Sans"/>
              </a:rPr>
              <a:t>HTTP para el servidor de streaming desde clientes</a:t>
            </a:r>
          </a:p>
        </p:txBody>
      </p:sp>
      <p:sp>
        <p:nvSpPr>
          <p:cNvPr name="Freeform 6" id="6"/>
          <p:cNvSpPr/>
          <p:nvPr/>
        </p:nvSpPr>
        <p:spPr>
          <a:xfrm flipH="false" flipV="false" rot="0">
            <a:off x="2035756" y="1712398"/>
            <a:ext cx="5025798" cy="2769613"/>
          </a:xfrm>
          <a:custGeom>
            <a:avLst/>
            <a:gdLst/>
            <a:ahLst/>
            <a:cxnLst/>
            <a:rect r="r" b="b" t="t" l="l"/>
            <a:pathLst>
              <a:path h="2769613" w="5025798">
                <a:moveTo>
                  <a:pt x="0" y="0"/>
                </a:moveTo>
                <a:lnTo>
                  <a:pt x="5025798" y="0"/>
                </a:lnTo>
                <a:lnTo>
                  <a:pt x="5025798" y="2769612"/>
                </a:lnTo>
                <a:lnTo>
                  <a:pt x="0" y="2769612"/>
                </a:lnTo>
                <a:lnTo>
                  <a:pt x="0" y="0"/>
                </a:lnTo>
                <a:close/>
              </a:path>
            </a:pathLst>
          </a:custGeom>
          <a:blipFill>
            <a:blip r:embed="rId4"/>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4" id="4"/>
          <p:cNvSpPr/>
          <p:nvPr/>
        </p:nvSpPr>
        <p:spPr>
          <a:xfrm flipH="false" flipV="false" rot="0">
            <a:off x="539181" y="819177"/>
            <a:ext cx="4337619" cy="1886739"/>
          </a:xfrm>
          <a:custGeom>
            <a:avLst/>
            <a:gdLst/>
            <a:ahLst/>
            <a:cxnLst/>
            <a:rect r="r" b="b" t="t" l="l"/>
            <a:pathLst>
              <a:path h="1886739" w="4337619">
                <a:moveTo>
                  <a:pt x="0" y="0"/>
                </a:moveTo>
                <a:lnTo>
                  <a:pt x="4337619" y="0"/>
                </a:lnTo>
                <a:lnTo>
                  <a:pt x="4337619" y="1886739"/>
                </a:lnTo>
                <a:lnTo>
                  <a:pt x="0" y="1886739"/>
                </a:lnTo>
                <a:lnTo>
                  <a:pt x="0" y="0"/>
                </a:lnTo>
                <a:close/>
              </a:path>
            </a:pathLst>
          </a:custGeom>
          <a:blipFill>
            <a:blip r:embed="rId4"/>
            <a:stretch>
              <a:fillRect l="0" t="0" r="0" b="0"/>
            </a:stretch>
          </a:blipFill>
        </p:spPr>
      </p:sp>
      <p:sp>
        <p:nvSpPr>
          <p:cNvPr name="Freeform 5" id="5"/>
          <p:cNvSpPr/>
          <p:nvPr/>
        </p:nvSpPr>
        <p:spPr>
          <a:xfrm flipH="false" flipV="false" rot="0">
            <a:off x="5274705" y="1422481"/>
            <a:ext cx="4381458" cy="1866882"/>
          </a:xfrm>
          <a:custGeom>
            <a:avLst/>
            <a:gdLst/>
            <a:ahLst/>
            <a:cxnLst/>
            <a:rect r="r" b="b" t="t" l="l"/>
            <a:pathLst>
              <a:path h="1866882" w="4381458">
                <a:moveTo>
                  <a:pt x="0" y="0"/>
                </a:moveTo>
                <a:lnTo>
                  <a:pt x="4381458" y="0"/>
                </a:lnTo>
                <a:lnTo>
                  <a:pt x="4381458" y="1866882"/>
                </a:lnTo>
                <a:lnTo>
                  <a:pt x="0" y="1866882"/>
                </a:lnTo>
                <a:lnTo>
                  <a:pt x="0" y="0"/>
                </a:lnTo>
                <a:close/>
              </a:path>
            </a:pathLst>
          </a:custGeom>
          <a:blipFill>
            <a:blip r:embed="rId5"/>
            <a:stretch>
              <a:fillRect l="0" t="0" r="0" b="0"/>
            </a:stretch>
          </a:blipFill>
        </p:spPr>
      </p:sp>
      <p:sp>
        <p:nvSpPr>
          <p:cNvPr name="Freeform 6" id="6"/>
          <p:cNvSpPr/>
          <p:nvPr/>
        </p:nvSpPr>
        <p:spPr>
          <a:xfrm flipH="false" flipV="false" rot="0">
            <a:off x="826894" y="2967624"/>
            <a:ext cx="4340539" cy="1951600"/>
          </a:xfrm>
          <a:custGeom>
            <a:avLst/>
            <a:gdLst/>
            <a:ahLst/>
            <a:cxnLst/>
            <a:rect r="r" b="b" t="t" l="l"/>
            <a:pathLst>
              <a:path h="1951600" w="4340539">
                <a:moveTo>
                  <a:pt x="0" y="0"/>
                </a:moveTo>
                <a:lnTo>
                  <a:pt x="4340539" y="0"/>
                </a:lnTo>
                <a:lnTo>
                  <a:pt x="4340539" y="1951600"/>
                </a:lnTo>
                <a:lnTo>
                  <a:pt x="0" y="1951600"/>
                </a:lnTo>
                <a:lnTo>
                  <a:pt x="0" y="0"/>
                </a:lnTo>
                <a:close/>
              </a:path>
            </a:pathLst>
          </a:custGeom>
          <a:blipFill>
            <a:blip r:embed="rId6"/>
            <a:stretch>
              <a:fillRect l="0" t="0" r="-1164" b="0"/>
            </a:stretch>
          </a:blipFill>
        </p:spPr>
      </p:sp>
      <p:sp>
        <p:nvSpPr>
          <p:cNvPr name="TextBox 7" id="7"/>
          <p:cNvSpPr txBox="true"/>
          <p:nvPr/>
        </p:nvSpPr>
        <p:spPr>
          <a:xfrm rot="0">
            <a:off x="731520" y="327660"/>
            <a:ext cx="4745831" cy="372745"/>
          </a:xfrm>
          <a:prstGeom prst="rect">
            <a:avLst/>
          </a:prstGeom>
        </p:spPr>
        <p:txBody>
          <a:bodyPr anchor="t" rtlCol="false" tIns="0" lIns="0" bIns="0" rIns="0">
            <a:spAutoFit/>
          </a:bodyPr>
          <a:lstStyle/>
          <a:p>
            <a:pPr algn="ctr" marL="474979" indent="-237490" lvl="1">
              <a:lnSpc>
                <a:spcPts val="3079"/>
              </a:lnSpc>
              <a:spcBef>
                <a:spcPct val="0"/>
              </a:spcBef>
              <a:buFont typeface="Arial"/>
              <a:buChar char="•"/>
            </a:pPr>
            <a:r>
              <a:rPr lang="en-US" sz="2199">
                <a:solidFill>
                  <a:srgbClr val="FFFFFF"/>
                </a:solidFill>
                <a:latin typeface="Canva Sans"/>
                <a:ea typeface="Canva Sans"/>
                <a:cs typeface="Canva Sans"/>
                <a:sym typeface="Canva Sans"/>
              </a:rPr>
              <a:t>DHCP en VLAN 20 (INVITADOS)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4" id="4"/>
          <p:cNvSpPr/>
          <p:nvPr/>
        </p:nvSpPr>
        <p:spPr>
          <a:xfrm flipH="false" flipV="false" rot="0">
            <a:off x="214582" y="1764309"/>
            <a:ext cx="4562682" cy="1999079"/>
          </a:xfrm>
          <a:custGeom>
            <a:avLst/>
            <a:gdLst/>
            <a:ahLst/>
            <a:cxnLst/>
            <a:rect r="r" b="b" t="t" l="l"/>
            <a:pathLst>
              <a:path h="1999079" w="4562682">
                <a:moveTo>
                  <a:pt x="0" y="0"/>
                </a:moveTo>
                <a:lnTo>
                  <a:pt x="4562682" y="0"/>
                </a:lnTo>
                <a:lnTo>
                  <a:pt x="4562682" y="1999080"/>
                </a:lnTo>
                <a:lnTo>
                  <a:pt x="0" y="1999080"/>
                </a:lnTo>
                <a:lnTo>
                  <a:pt x="0" y="0"/>
                </a:lnTo>
                <a:close/>
              </a:path>
            </a:pathLst>
          </a:custGeom>
          <a:blipFill>
            <a:blip r:embed="rId4"/>
            <a:stretch>
              <a:fillRect l="0" t="0" r="0" b="0"/>
            </a:stretch>
          </a:blipFill>
        </p:spPr>
      </p:sp>
      <p:sp>
        <p:nvSpPr>
          <p:cNvPr name="Freeform 5" id="5"/>
          <p:cNvSpPr/>
          <p:nvPr/>
        </p:nvSpPr>
        <p:spPr>
          <a:xfrm flipH="false" flipV="false" rot="0">
            <a:off x="4997481" y="1687352"/>
            <a:ext cx="4588242" cy="2152995"/>
          </a:xfrm>
          <a:custGeom>
            <a:avLst/>
            <a:gdLst/>
            <a:ahLst/>
            <a:cxnLst/>
            <a:rect r="r" b="b" t="t" l="l"/>
            <a:pathLst>
              <a:path h="2152995" w="4588242">
                <a:moveTo>
                  <a:pt x="0" y="0"/>
                </a:moveTo>
                <a:lnTo>
                  <a:pt x="4588242" y="0"/>
                </a:lnTo>
                <a:lnTo>
                  <a:pt x="4588242" y="2152994"/>
                </a:lnTo>
                <a:lnTo>
                  <a:pt x="0" y="2152994"/>
                </a:lnTo>
                <a:lnTo>
                  <a:pt x="0" y="0"/>
                </a:lnTo>
                <a:close/>
              </a:path>
            </a:pathLst>
          </a:custGeom>
          <a:blipFill>
            <a:blip r:embed="rId5"/>
            <a:stretch>
              <a:fillRect l="0" t="0" r="0" b="0"/>
            </a:stretch>
          </a:blipFill>
        </p:spPr>
      </p:sp>
      <p:sp>
        <p:nvSpPr>
          <p:cNvPr name="TextBox 6" id="6"/>
          <p:cNvSpPr txBox="true"/>
          <p:nvPr/>
        </p:nvSpPr>
        <p:spPr>
          <a:xfrm rot="0">
            <a:off x="509543" y="693420"/>
            <a:ext cx="6932959" cy="372745"/>
          </a:xfrm>
          <a:prstGeom prst="rect">
            <a:avLst/>
          </a:prstGeom>
        </p:spPr>
        <p:txBody>
          <a:bodyPr anchor="t" rtlCol="false" tIns="0" lIns="0" bIns="0" rIns="0">
            <a:spAutoFit/>
          </a:bodyPr>
          <a:lstStyle/>
          <a:p>
            <a:pPr algn="ctr" marL="474979" indent="-237490" lvl="1">
              <a:lnSpc>
                <a:spcPts val="3079"/>
              </a:lnSpc>
              <a:spcBef>
                <a:spcPct val="0"/>
              </a:spcBef>
              <a:buFont typeface="Arial"/>
              <a:buChar char="•"/>
            </a:pPr>
            <a:r>
              <a:rPr lang="en-US" sz="2199">
                <a:solidFill>
                  <a:srgbClr val="FFFFFF"/>
                </a:solidFill>
                <a:latin typeface="Canva Sans"/>
                <a:ea typeface="Canva Sans"/>
                <a:cs typeface="Canva Sans"/>
                <a:sym typeface="Canva Sans"/>
              </a:rPr>
              <a:t>IPs estaticas para Administración y Clientes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15337" y="0"/>
            <a:ext cx="9738263" cy="7315200"/>
          </a:xfrm>
          <a:custGeom>
            <a:avLst/>
            <a:gdLst/>
            <a:ahLst/>
            <a:cxnLst/>
            <a:rect r="r" b="b" t="t" l="l"/>
            <a:pathLst>
              <a:path h="7315200" w="9738263">
                <a:moveTo>
                  <a:pt x="0" y="0"/>
                </a:moveTo>
                <a:lnTo>
                  <a:pt x="9738263" y="0"/>
                </a:lnTo>
                <a:lnTo>
                  <a:pt x="9738263" y="7315200"/>
                </a:lnTo>
                <a:lnTo>
                  <a:pt x="0" y="7315200"/>
                </a:lnTo>
                <a:lnTo>
                  <a:pt x="0" y="0"/>
                </a:lnTo>
                <a:close/>
              </a:path>
            </a:pathLst>
          </a:custGeom>
          <a:blipFill>
            <a:blip r:embed="rId3">
              <a:alphaModFix amt="36000"/>
            </a:blip>
            <a:stretch>
              <a:fillRect l="-16748" t="0" r="-16748" b="0"/>
            </a:stretch>
          </a:blipFill>
        </p:spPr>
      </p:sp>
      <p:grpSp>
        <p:nvGrpSpPr>
          <p:cNvPr name="Group 4" id="4"/>
          <p:cNvGrpSpPr/>
          <p:nvPr/>
        </p:nvGrpSpPr>
        <p:grpSpPr>
          <a:xfrm rot="0">
            <a:off x="996372" y="1747479"/>
            <a:ext cx="8025708" cy="3820242"/>
            <a:chOff x="0" y="0"/>
            <a:chExt cx="10700944" cy="5093656"/>
          </a:xfrm>
        </p:grpSpPr>
        <p:sp>
          <p:nvSpPr>
            <p:cNvPr name="Freeform 5" id="5"/>
            <p:cNvSpPr/>
            <p:nvPr/>
          </p:nvSpPr>
          <p:spPr>
            <a:xfrm flipH="false" flipV="false" rot="0">
              <a:off x="0" y="0"/>
              <a:ext cx="10700944" cy="5093656"/>
            </a:xfrm>
            <a:custGeom>
              <a:avLst/>
              <a:gdLst/>
              <a:ahLst/>
              <a:cxnLst/>
              <a:rect r="r" b="b" t="t" l="l"/>
              <a:pathLst>
                <a:path h="5093656" w="10700944">
                  <a:moveTo>
                    <a:pt x="0" y="0"/>
                  </a:moveTo>
                  <a:lnTo>
                    <a:pt x="10700944" y="0"/>
                  </a:lnTo>
                  <a:lnTo>
                    <a:pt x="10700944" y="5093656"/>
                  </a:lnTo>
                  <a:lnTo>
                    <a:pt x="0" y="5093656"/>
                  </a:lnTo>
                  <a:close/>
                </a:path>
              </a:pathLst>
            </a:custGeom>
            <a:solidFill>
              <a:srgbClr val="000000">
                <a:alpha val="0"/>
              </a:srgbClr>
            </a:solidFill>
          </p:spPr>
        </p:sp>
        <p:sp>
          <p:nvSpPr>
            <p:cNvPr name="TextBox 6" id="6"/>
            <p:cNvSpPr txBox="true"/>
            <p:nvPr/>
          </p:nvSpPr>
          <p:spPr>
            <a:xfrm>
              <a:off x="0" y="-57150"/>
              <a:ext cx="10700944" cy="5150806"/>
            </a:xfrm>
            <a:prstGeom prst="rect">
              <a:avLst/>
            </a:prstGeom>
          </p:spPr>
          <p:txBody>
            <a:bodyPr anchor="t" rtlCol="false" tIns="0" lIns="0" bIns="0" rIns="0"/>
            <a:lstStyle/>
            <a:p>
              <a:pPr algn="l">
                <a:lnSpc>
                  <a:spcPts val="3256"/>
                </a:lnSpc>
              </a:pPr>
              <a:r>
                <a:rPr lang="en-US" sz="2713">
                  <a:solidFill>
                    <a:srgbClr val="FFFFFF"/>
                  </a:solidFill>
                  <a:latin typeface="Times New Roman MT"/>
                  <a:ea typeface="Times New Roman MT"/>
                  <a:cs typeface="Times New Roman MT"/>
                  <a:sym typeface="Times New Roman MT"/>
                </a:rPr>
                <a:t>En la era digital, el streaming se ha convertido en una de las principales formas de distribución de contenido multimedia, especialmente en ámbitos educativos, de entretenimiento y comunicación en tiempo real. Este crecimiento exige redes capaces de manejar grandes volúmenes de datos con calidad y seguridad. Por ello, comprender su funcionamiento y protección dentro de redes simuladas, como las creadas en Cisco Packet Tracer, es clave en el estudio de redes modernas.</a:t>
              </a:r>
            </a:p>
          </p:txBody>
        </p:sp>
      </p:grpSp>
      <p:sp>
        <p:nvSpPr>
          <p:cNvPr name="Freeform 7" id="7"/>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4"/>
            <a:stretch>
              <a:fillRect l="-7206" t="-51690" r="0" b="-4502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4" id="4"/>
          <p:cNvSpPr/>
          <p:nvPr/>
        </p:nvSpPr>
        <p:spPr>
          <a:xfrm flipH="false" flipV="false" rot="0">
            <a:off x="4766708" y="1171479"/>
            <a:ext cx="4279177" cy="3309603"/>
          </a:xfrm>
          <a:custGeom>
            <a:avLst/>
            <a:gdLst/>
            <a:ahLst/>
            <a:cxnLst/>
            <a:rect r="r" b="b" t="t" l="l"/>
            <a:pathLst>
              <a:path h="3309603" w="4279177">
                <a:moveTo>
                  <a:pt x="0" y="0"/>
                </a:moveTo>
                <a:lnTo>
                  <a:pt x="4279177" y="0"/>
                </a:lnTo>
                <a:lnTo>
                  <a:pt x="4279177" y="3309603"/>
                </a:lnTo>
                <a:lnTo>
                  <a:pt x="0" y="3309603"/>
                </a:lnTo>
                <a:lnTo>
                  <a:pt x="0" y="0"/>
                </a:lnTo>
                <a:close/>
              </a:path>
            </a:pathLst>
          </a:custGeom>
          <a:blipFill>
            <a:blip r:embed="rId4"/>
            <a:stretch>
              <a:fillRect l="0" t="0" r="0" b="0"/>
            </a:stretch>
          </a:blipFill>
        </p:spPr>
      </p:sp>
      <p:sp>
        <p:nvSpPr>
          <p:cNvPr name="Freeform 5" id="5"/>
          <p:cNvSpPr/>
          <p:nvPr/>
        </p:nvSpPr>
        <p:spPr>
          <a:xfrm flipH="false" flipV="false" rot="0">
            <a:off x="731520" y="731520"/>
            <a:ext cx="3653739" cy="4189521"/>
          </a:xfrm>
          <a:custGeom>
            <a:avLst/>
            <a:gdLst/>
            <a:ahLst/>
            <a:cxnLst/>
            <a:rect r="r" b="b" t="t" l="l"/>
            <a:pathLst>
              <a:path h="4189521" w="3653739">
                <a:moveTo>
                  <a:pt x="0" y="0"/>
                </a:moveTo>
                <a:lnTo>
                  <a:pt x="3653739" y="0"/>
                </a:lnTo>
                <a:lnTo>
                  <a:pt x="3653739" y="4189521"/>
                </a:lnTo>
                <a:lnTo>
                  <a:pt x="0" y="4189521"/>
                </a:lnTo>
                <a:lnTo>
                  <a:pt x="0" y="0"/>
                </a:lnTo>
                <a:close/>
              </a:path>
            </a:pathLst>
          </a:custGeom>
          <a:blipFill>
            <a:blip r:embed="rId5"/>
            <a:stretch>
              <a:fillRect l="0" t="0" r="0" b="0"/>
            </a:stretch>
          </a:blipFill>
        </p:spPr>
      </p:sp>
      <p:sp>
        <p:nvSpPr>
          <p:cNvPr name="TextBox 6" id="6"/>
          <p:cNvSpPr txBox="true"/>
          <p:nvPr/>
        </p:nvSpPr>
        <p:spPr>
          <a:xfrm rot="0">
            <a:off x="1539703" y="160337"/>
            <a:ext cx="5366593" cy="372745"/>
          </a:xfrm>
          <a:prstGeom prst="rect">
            <a:avLst/>
          </a:prstGeom>
        </p:spPr>
        <p:txBody>
          <a:bodyPr anchor="t" rtlCol="false" tIns="0" lIns="0" bIns="0" rIns="0">
            <a:spAutoFit/>
          </a:bodyPr>
          <a:lstStyle/>
          <a:p>
            <a:pPr algn="ctr" marL="474979" indent="-237490" lvl="1">
              <a:lnSpc>
                <a:spcPts val="3079"/>
              </a:lnSpc>
              <a:spcBef>
                <a:spcPct val="0"/>
              </a:spcBef>
              <a:buFont typeface="Arial"/>
              <a:buChar char="•"/>
            </a:pPr>
            <a:r>
              <a:rPr lang="en-US" sz="2199">
                <a:solidFill>
                  <a:srgbClr val="FFFFFF"/>
                </a:solidFill>
                <a:latin typeface="Canva Sans"/>
                <a:ea typeface="Canva Sans"/>
                <a:cs typeface="Canva Sans"/>
                <a:sym typeface="Canva Sans"/>
              </a:rPr>
              <a:t>Conexion bidireccional servidor - PC</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4" id="4"/>
          <p:cNvSpPr/>
          <p:nvPr/>
        </p:nvSpPr>
        <p:spPr>
          <a:xfrm flipH="false" flipV="false" rot="0">
            <a:off x="1652127" y="1824391"/>
            <a:ext cx="6015574" cy="2665583"/>
          </a:xfrm>
          <a:custGeom>
            <a:avLst/>
            <a:gdLst/>
            <a:ahLst/>
            <a:cxnLst/>
            <a:rect r="r" b="b" t="t" l="l"/>
            <a:pathLst>
              <a:path h="2665583" w="6015574">
                <a:moveTo>
                  <a:pt x="0" y="0"/>
                </a:moveTo>
                <a:lnTo>
                  <a:pt x="6015573" y="0"/>
                </a:lnTo>
                <a:lnTo>
                  <a:pt x="6015573" y="2665584"/>
                </a:lnTo>
                <a:lnTo>
                  <a:pt x="0" y="2665584"/>
                </a:lnTo>
                <a:lnTo>
                  <a:pt x="0" y="0"/>
                </a:lnTo>
                <a:close/>
              </a:path>
            </a:pathLst>
          </a:custGeom>
          <a:blipFill>
            <a:blip r:embed="rId4"/>
            <a:stretch>
              <a:fillRect l="0" t="0" r="0" b="0"/>
            </a:stretch>
          </a:blipFill>
        </p:spPr>
      </p:sp>
      <p:sp>
        <p:nvSpPr>
          <p:cNvPr name="TextBox 5" id="5"/>
          <p:cNvSpPr txBox="true"/>
          <p:nvPr/>
        </p:nvSpPr>
        <p:spPr>
          <a:xfrm rot="0">
            <a:off x="181779" y="442278"/>
            <a:ext cx="2940695" cy="521335"/>
          </a:xfrm>
          <a:prstGeom prst="rect">
            <a:avLst/>
          </a:prstGeom>
        </p:spPr>
        <p:txBody>
          <a:bodyPr anchor="t" rtlCol="false" tIns="0" lIns="0" bIns="0" rIns="0">
            <a:spAutoFit/>
          </a:bodyPr>
          <a:lstStyle/>
          <a:p>
            <a:pPr algn="ctr" marL="0" indent="0" lvl="0">
              <a:lnSpc>
                <a:spcPts val="4340"/>
              </a:lnSpc>
              <a:spcBef>
                <a:spcPct val="0"/>
              </a:spcBef>
            </a:pPr>
            <a:r>
              <a:rPr lang="en-US" b="true" sz="3100">
                <a:solidFill>
                  <a:srgbClr val="FFFFFF"/>
                </a:solidFill>
                <a:latin typeface="Canva Sans Bold"/>
                <a:ea typeface="Canva Sans Bold"/>
                <a:cs typeface="Canva Sans Bold"/>
                <a:sym typeface="Canva Sans Bold"/>
              </a:rPr>
              <a:t>Infraestructura</a:t>
            </a:r>
          </a:p>
        </p:txBody>
      </p:sp>
      <p:sp>
        <p:nvSpPr>
          <p:cNvPr name="TextBox 6" id="6"/>
          <p:cNvSpPr txBox="true"/>
          <p:nvPr/>
        </p:nvSpPr>
        <p:spPr>
          <a:xfrm rot="0">
            <a:off x="1652127" y="1028241"/>
            <a:ext cx="5381327" cy="372745"/>
          </a:xfrm>
          <a:prstGeom prst="rect">
            <a:avLst/>
          </a:prstGeom>
        </p:spPr>
        <p:txBody>
          <a:bodyPr anchor="t" rtlCol="false" tIns="0" lIns="0" bIns="0" rIns="0">
            <a:spAutoFit/>
          </a:bodyPr>
          <a:lstStyle/>
          <a:p>
            <a:pPr algn="ctr" marL="474979" indent="-237490" lvl="1">
              <a:lnSpc>
                <a:spcPts val="3079"/>
              </a:lnSpc>
              <a:spcBef>
                <a:spcPct val="0"/>
              </a:spcBef>
              <a:buFont typeface="Arial"/>
              <a:buChar char="•"/>
            </a:pPr>
            <a:r>
              <a:rPr lang="en-US" sz="2199">
                <a:solidFill>
                  <a:srgbClr val="FFFFFF"/>
                </a:solidFill>
                <a:latin typeface="Canva Sans"/>
                <a:ea typeface="Canva Sans"/>
                <a:cs typeface="Canva Sans"/>
                <a:sym typeface="Canva Sans"/>
              </a:rPr>
              <a:t>Segementacion por VLAN 10, 20 , 30</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TextBox 4" id="4"/>
          <p:cNvSpPr txBox="true"/>
          <p:nvPr/>
        </p:nvSpPr>
        <p:spPr>
          <a:xfrm rot="0">
            <a:off x="362044" y="1330915"/>
            <a:ext cx="8864980" cy="4273482"/>
          </a:xfrm>
          <a:prstGeom prst="rect">
            <a:avLst/>
          </a:prstGeom>
        </p:spPr>
        <p:txBody>
          <a:bodyPr anchor="t" rtlCol="false" tIns="0" lIns="0" bIns="0" rIns="0">
            <a:spAutoFit/>
          </a:bodyPr>
          <a:lstStyle/>
          <a:p>
            <a:pPr algn="just" marL="351416" indent="-175708" lvl="1">
              <a:lnSpc>
                <a:spcPts val="2278"/>
              </a:lnSpc>
              <a:buFont typeface="Arial"/>
              <a:buChar char="•"/>
            </a:pPr>
            <a:r>
              <a:rPr lang="en-US" sz="1627">
                <a:solidFill>
                  <a:srgbClr val="FFFFFF"/>
                </a:solidFill>
                <a:latin typeface="Open Sans"/>
                <a:ea typeface="Open Sans"/>
                <a:cs typeface="Open Sans"/>
                <a:sym typeface="Open Sans"/>
              </a:rPr>
              <a:t>La red diseñada permite una transmisión de streaming segura mediante la segmentación lógica por VLANs</a:t>
            </a:r>
            <a:r>
              <a:rPr lang="en-US" sz="1627">
                <a:solidFill>
                  <a:srgbClr val="FFFFFF"/>
                </a:solidFill>
                <a:latin typeface="Open Sans"/>
                <a:ea typeface="Open Sans"/>
                <a:cs typeface="Open Sans"/>
                <a:sym typeface="Open Sans"/>
              </a:rPr>
              <a:t> (Administración, Clientes e Invitados). Se utilizó un esquema Router-on-a-Stick para enrutar el tráfico entre VLANs, y se configuró un servidor HTTP en la VLAN 30 para simular el servicio de streaming.</a:t>
            </a:r>
          </a:p>
          <a:p>
            <a:pPr algn="just">
              <a:lnSpc>
                <a:spcPts val="2278"/>
              </a:lnSpc>
            </a:pPr>
          </a:p>
          <a:p>
            <a:pPr algn="just" marL="351416" indent="-175708" lvl="1">
              <a:lnSpc>
                <a:spcPts val="2278"/>
              </a:lnSpc>
              <a:buFont typeface="Arial"/>
              <a:buChar char="•"/>
            </a:pPr>
            <a:r>
              <a:rPr lang="en-US" sz="1627">
                <a:solidFill>
                  <a:srgbClr val="FFFFFF"/>
                </a:solidFill>
                <a:latin typeface="Open Sans"/>
                <a:ea typeface="Open Sans"/>
                <a:cs typeface="Open Sans"/>
                <a:sym typeface="Open Sans"/>
              </a:rPr>
              <a:t>S</a:t>
            </a:r>
            <a:r>
              <a:rPr lang="en-US" sz="1627">
                <a:solidFill>
                  <a:srgbClr val="FFFFFF"/>
                </a:solidFill>
                <a:latin typeface="Open Sans"/>
                <a:ea typeface="Open Sans"/>
                <a:cs typeface="Open Sans"/>
                <a:sym typeface="Open Sans"/>
              </a:rPr>
              <a:t>e implementaron ACLs para restringir el acceso al servidor únicamente a usuarios autorizados (VLAN 30), y el acceso SSH al router fue limitado a la VLAN 10. Además, se activó un servicio DHCP para invitados, lo que permite una gestión automática de IPs.</a:t>
            </a:r>
          </a:p>
          <a:p>
            <a:pPr algn="just">
              <a:lnSpc>
                <a:spcPts val="2278"/>
              </a:lnSpc>
            </a:pPr>
          </a:p>
          <a:p>
            <a:pPr algn="just" marL="351416" indent="-175708" lvl="1">
              <a:lnSpc>
                <a:spcPts val="2278"/>
              </a:lnSpc>
              <a:buFont typeface="Arial"/>
              <a:buChar char="•"/>
            </a:pPr>
            <a:r>
              <a:rPr lang="en-US" sz="1627">
                <a:solidFill>
                  <a:srgbClr val="FFFFFF"/>
                </a:solidFill>
                <a:latin typeface="Open Sans"/>
                <a:ea typeface="Open Sans"/>
                <a:cs typeface="Open Sans"/>
                <a:sym typeface="Open Sans"/>
              </a:rPr>
              <a:t>En conjunto, la red refleja una topología empresarial básica con control de acceso, segmentación eficiente y servicios esenciales para una comunicación segura y organizada.</a:t>
            </a:r>
          </a:p>
          <a:p>
            <a:pPr algn="l">
              <a:lnSpc>
                <a:spcPts val="2278"/>
              </a:lnSpc>
            </a:pPr>
          </a:p>
          <a:p>
            <a:pPr algn="l">
              <a:lnSpc>
                <a:spcPts val="2278"/>
              </a:lnSpc>
            </a:pPr>
          </a:p>
          <a:p>
            <a:pPr algn="ctr">
              <a:lnSpc>
                <a:spcPts val="2278"/>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Freeform 4" id="4"/>
          <p:cNvSpPr/>
          <p:nvPr/>
        </p:nvSpPr>
        <p:spPr>
          <a:xfrm flipH="false" flipV="false" rot="0">
            <a:off x="3469617" y="561907"/>
            <a:ext cx="4151068" cy="3212303"/>
          </a:xfrm>
          <a:custGeom>
            <a:avLst/>
            <a:gdLst/>
            <a:ahLst/>
            <a:cxnLst/>
            <a:rect r="r" b="b" t="t" l="l"/>
            <a:pathLst>
              <a:path h="3212303" w="4151068">
                <a:moveTo>
                  <a:pt x="0" y="0"/>
                </a:moveTo>
                <a:lnTo>
                  <a:pt x="4151068" y="0"/>
                </a:lnTo>
                <a:lnTo>
                  <a:pt x="4151068" y="3212302"/>
                </a:lnTo>
                <a:lnTo>
                  <a:pt x="0" y="3212302"/>
                </a:lnTo>
                <a:lnTo>
                  <a:pt x="0" y="0"/>
                </a:lnTo>
                <a:close/>
              </a:path>
            </a:pathLst>
          </a:custGeom>
          <a:blipFill>
            <a:blip r:embed="rId4"/>
            <a:stretch>
              <a:fillRect l="-3179" t="0" r="0" b="0"/>
            </a:stretch>
          </a:blipFill>
        </p:spPr>
      </p:sp>
      <p:sp>
        <p:nvSpPr>
          <p:cNvPr name="TextBox 5" id="5"/>
          <p:cNvSpPr txBox="true"/>
          <p:nvPr/>
        </p:nvSpPr>
        <p:spPr>
          <a:xfrm rot="0">
            <a:off x="291251" y="388147"/>
            <a:ext cx="3092641" cy="1064260"/>
          </a:xfrm>
          <a:prstGeom prst="rect">
            <a:avLst/>
          </a:prstGeom>
        </p:spPr>
        <p:txBody>
          <a:bodyPr anchor="t" rtlCol="false" tIns="0" lIns="0" bIns="0" rIns="0">
            <a:spAutoFit/>
          </a:bodyPr>
          <a:lstStyle/>
          <a:p>
            <a:pPr algn="ctr" marL="0" indent="0" lvl="0">
              <a:lnSpc>
                <a:spcPts val="4340"/>
              </a:lnSpc>
              <a:spcBef>
                <a:spcPct val="0"/>
              </a:spcBef>
            </a:pPr>
            <a:r>
              <a:rPr lang="en-US" b="true" sz="3100">
                <a:solidFill>
                  <a:srgbClr val="FFFFFF"/>
                </a:solidFill>
                <a:latin typeface="Canva Sans Bold"/>
                <a:ea typeface="Canva Sans Bold"/>
                <a:cs typeface="Canva Sans Bold"/>
                <a:sym typeface="Canva Sans Bold"/>
              </a:rPr>
              <a:t>Elaboración de Maqueta</a:t>
            </a:r>
          </a:p>
        </p:txBody>
      </p:sp>
      <p:sp>
        <p:nvSpPr>
          <p:cNvPr name="TextBox 6" id="6"/>
          <p:cNvSpPr txBox="true"/>
          <p:nvPr/>
        </p:nvSpPr>
        <p:spPr>
          <a:xfrm rot="0">
            <a:off x="7706410" y="1436169"/>
            <a:ext cx="1933903" cy="1444727"/>
          </a:xfrm>
          <a:prstGeom prst="rect">
            <a:avLst/>
          </a:prstGeom>
        </p:spPr>
        <p:txBody>
          <a:bodyPr anchor="t" rtlCol="false" tIns="0" lIns="0" bIns="0" rIns="0">
            <a:spAutoFit/>
          </a:bodyPr>
          <a:lstStyle/>
          <a:p>
            <a:pPr algn="ctr" marL="252629" indent="-126315" lvl="1">
              <a:lnSpc>
                <a:spcPts val="1638"/>
              </a:lnSpc>
              <a:buFont typeface="Arial"/>
              <a:buChar char="•"/>
            </a:pPr>
            <a:r>
              <a:rPr lang="en-US" sz="1170">
                <a:solidFill>
                  <a:srgbClr val="FFFFFF"/>
                </a:solidFill>
                <a:latin typeface="Canva Sans"/>
                <a:ea typeface="Canva Sans"/>
                <a:cs typeface="Canva Sans"/>
                <a:sym typeface="Canva Sans"/>
              </a:rPr>
              <a:t>C</a:t>
            </a:r>
            <a:r>
              <a:rPr lang="en-US" sz="1170" strike="noStrike" u="none">
                <a:solidFill>
                  <a:srgbClr val="FFFFFF"/>
                </a:solidFill>
                <a:latin typeface="Canva Sans"/>
                <a:ea typeface="Canva Sans"/>
                <a:cs typeface="Canva Sans"/>
                <a:sym typeface="Canva Sans"/>
              </a:rPr>
              <a:t>i</a:t>
            </a:r>
            <a:r>
              <a:rPr lang="en-US" sz="1170" strike="noStrike" u="none">
                <a:solidFill>
                  <a:srgbClr val="FFFFFF"/>
                </a:solidFill>
                <a:latin typeface="Canva Sans"/>
                <a:ea typeface="Canva Sans"/>
                <a:cs typeface="Canva Sans"/>
                <a:sym typeface="Canva Sans"/>
              </a:rPr>
              <a:t>n</a:t>
            </a:r>
            <a:r>
              <a:rPr lang="en-US" sz="1170" strike="noStrike" u="none">
                <a:solidFill>
                  <a:srgbClr val="FFFFFF"/>
                </a:solidFill>
                <a:latin typeface="Canva Sans"/>
                <a:ea typeface="Canva Sans"/>
                <a:cs typeface="Canva Sans"/>
                <a:sym typeface="Canva Sans"/>
              </a:rPr>
              <a:t>t</a:t>
            </a:r>
            <a:r>
              <a:rPr lang="en-US" sz="1170" strike="noStrike" u="none">
                <a:solidFill>
                  <a:srgbClr val="FFFFFF"/>
                </a:solidFill>
                <a:latin typeface="Canva Sans"/>
                <a:ea typeface="Canva Sans"/>
                <a:cs typeface="Canva Sans"/>
                <a:sym typeface="Canva Sans"/>
              </a:rPr>
              <a:t>a gris</a:t>
            </a:r>
          </a:p>
          <a:p>
            <a:pPr algn="ctr" marL="252629" indent="-126315" lvl="1">
              <a:lnSpc>
                <a:spcPts val="1638"/>
              </a:lnSpc>
              <a:buFont typeface="Arial"/>
              <a:buChar char="•"/>
            </a:pPr>
            <a:r>
              <a:rPr lang="en-US" sz="1170" strike="noStrike" u="none">
                <a:solidFill>
                  <a:srgbClr val="FFFFFF"/>
                </a:solidFill>
                <a:latin typeface="Canva Sans"/>
                <a:ea typeface="Canva Sans"/>
                <a:cs typeface="Canva Sans"/>
                <a:sym typeface="Canva Sans"/>
              </a:rPr>
              <a:t>Car</a:t>
            </a:r>
            <a:r>
              <a:rPr lang="en-US" sz="1170" strike="noStrike" u="none">
                <a:solidFill>
                  <a:srgbClr val="FFFFFF"/>
                </a:solidFill>
                <a:latin typeface="Canva Sans"/>
                <a:ea typeface="Canva Sans"/>
                <a:cs typeface="Canva Sans"/>
                <a:sym typeface="Canva Sans"/>
              </a:rPr>
              <a:t>t</a:t>
            </a:r>
            <a:r>
              <a:rPr lang="en-US" sz="1170" strike="noStrike" u="none">
                <a:solidFill>
                  <a:srgbClr val="FFFFFF"/>
                </a:solidFill>
                <a:latin typeface="Canva Sans"/>
                <a:ea typeface="Canva Sans"/>
                <a:cs typeface="Canva Sans"/>
                <a:sym typeface="Canva Sans"/>
              </a:rPr>
              <a:t>ón rojo y verd</a:t>
            </a:r>
            <a:r>
              <a:rPr lang="en-US" sz="1170" strike="noStrike" u="none">
                <a:solidFill>
                  <a:srgbClr val="FFFFFF"/>
                </a:solidFill>
                <a:latin typeface="Canva Sans"/>
                <a:ea typeface="Canva Sans"/>
                <a:cs typeface="Canva Sans"/>
                <a:sym typeface="Canva Sans"/>
              </a:rPr>
              <a:t>e</a:t>
            </a:r>
          </a:p>
          <a:p>
            <a:pPr algn="ctr" marL="252629" indent="-126315" lvl="1">
              <a:lnSpc>
                <a:spcPts val="1638"/>
              </a:lnSpc>
              <a:buFont typeface="Arial"/>
              <a:buChar char="•"/>
            </a:pPr>
            <a:r>
              <a:rPr lang="en-US" sz="1170" strike="noStrike" u="none">
                <a:solidFill>
                  <a:srgbClr val="FFFFFF"/>
                </a:solidFill>
                <a:latin typeface="Canva Sans"/>
                <a:ea typeface="Canva Sans"/>
                <a:cs typeface="Canva Sans"/>
                <a:sym typeface="Canva Sans"/>
              </a:rPr>
              <a:t>C</a:t>
            </a:r>
            <a:r>
              <a:rPr lang="en-US" sz="1170" strike="noStrike" u="none">
                <a:solidFill>
                  <a:srgbClr val="FFFFFF"/>
                </a:solidFill>
                <a:latin typeface="Canva Sans"/>
                <a:ea typeface="Canva Sans"/>
                <a:cs typeface="Canva Sans"/>
                <a:sym typeface="Canva Sans"/>
              </a:rPr>
              <a:t>i</a:t>
            </a:r>
            <a:r>
              <a:rPr lang="en-US" sz="1170" strike="noStrike" u="none">
                <a:solidFill>
                  <a:srgbClr val="FFFFFF"/>
                </a:solidFill>
                <a:latin typeface="Canva Sans"/>
                <a:ea typeface="Canva Sans"/>
                <a:cs typeface="Canva Sans"/>
                <a:sym typeface="Canva Sans"/>
              </a:rPr>
              <a:t>n</a:t>
            </a:r>
            <a:r>
              <a:rPr lang="en-US" sz="1170" strike="noStrike" u="none">
                <a:solidFill>
                  <a:srgbClr val="FFFFFF"/>
                </a:solidFill>
                <a:latin typeface="Canva Sans"/>
                <a:ea typeface="Canva Sans"/>
                <a:cs typeface="Canva Sans"/>
                <a:sym typeface="Canva Sans"/>
              </a:rPr>
              <a:t>t</a:t>
            </a:r>
            <a:r>
              <a:rPr lang="en-US" sz="1170" strike="noStrike" u="none">
                <a:solidFill>
                  <a:srgbClr val="FFFFFF"/>
                </a:solidFill>
                <a:latin typeface="Canva Sans"/>
                <a:ea typeface="Canva Sans"/>
                <a:cs typeface="Canva Sans"/>
                <a:sym typeface="Canva Sans"/>
              </a:rPr>
              <a:t>a</a:t>
            </a:r>
            <a:r>
              <a:rPr lang="en-US" sz="1170" strike="noStrike" u="none">
                <a:solidFill>
                  <a:srgbClr val="FFFFFF"/>
                </a:solidFill>
                <a:latin typeface="Canva Sans"/>
                <a:ea typeface="Canva Sans"/>
                <a:cs typeface="Canva Sans"/>
                <a:sym typeface="Canva Sans"/>
              </a:rPr>
              <a:t> </a:t>
            </a:r>
            <a:r>
              <a:rPr lang="en-US" sz="1170" strike="noStrike" u="none">
                <a:solidFill>
                  <a:srgbClr val="FFFFFF"/>
                </a:solidFill>
                <a:latin typeface="Canva Sans"/>
                <a:ea typeface="Canva Sans"/>
                <a:cs typeface="Canva Sans"/>
                <a:sym typeface="Canva Sans"/>
              </a:rPr>
              <a:t>amarilla</a:t>
            </a:r>
            <a:r>
              <a:rPr lang="en-US" sz="1170" strike="noStrike" u="none">
                <a:solidFill>
                  <a:srgbClr val="FFFFFF"/>
                </a:solidFill>
                <a:latin typeface="Canva Sans"/>
                <a:ea typeface="Canva Sans"/>
                <a:cs typeface="Canva Sans"/>
                <a:sym typeface="Canva Sans"/>
              </a:rPr>
              <a:t> </a:t>
            </a:r>
          </a:p>
          <a:p>
            <a:pPr algn="ctr" marL="252629" indent="-126315" lvl="1">
              <a:lnSpc>
                <a:spcPts val="1638"/>
              </a:lnSpc>
              <a:buFont typeface="Arial"/>
              <a:buChar char="•"/>
            </a:pPr>
            <a:r>
              <a:rPr lang="en-US" sz="1170" strike="noStrike" u="none">
                <a:solidFill>
                  <a:srgbClr val="FFFFFF"/>
                </a:solidFill>
                <a:latin typeface="Canva Sans"/>
                <a:ea typeface="Canva Sans"/>
                <a:cs typeface="Canva Sans"/>
                <a:sym typeface="Canva Sans"/>
              </a:rPr>
              <a:t>1</a:t>
            </a:r>
            <a:r>
              <a:rPr lang="en-US" sz="1170" strike="noStrike" u="none">
                <a:solidFill>
                  <a:srgbClr val="FFFFFF"/>
                </a:solidFill>
                <a:latin typeface="Canva Sans"/>
                <a:ea typeface="Canva Sans"/>
                <a:cs typeface="Canva Sans"/>
                <a:sym typeface="Canva Sans"/>
              </a:rPr>
              <a:t> metr</a:t>
            </a:r>
            <a:r>
              <a:rPr lang="en-US" sz="1170" strike="noStrike" u="none">
                <a:solidFill>
                  <a:srgbClr val="FFFFFF"/>
                </a:solidFill>
                <a:latin typeface="Canva Sans"/>
                <a:ea typeface="Canva Sans"/>
                <a:cs typeface="Canva Sans"/>
                <a:sym typeface="Canva Sans"/>
              </a:rPr>
              <a:t>o</a:t>
            </a:r>
            <a:r>
              <a:rPr lang="en-US" sz="1170" strike="noStrike" u="none">
                <a:solidFill>
                  <a:srgbClr val="FFFFFF"/>
                </a:solidFill>
                <a:latin typeface="Canva Sans"/>
                <a:ea typeface="Canva Sans"/>
                <a:cs typeface="Canva Sans"/>
                <a:sym typeface="Canva Sans"/>
              </a:rPr>
              <a:t> </a:t>
            </a:r>
            <a:r>
              <a:rPr lang="en-US" sz="1170" strike="noStrike" u="none">
                <a:solidFill>
                  <a:srgbClr val="FFFFFF"/>
                </a:solidFill>
                <a:latin typeface="Canva Sans"/>
                <a:ea typeface="Canva Sans"/>
                <a:cs typeface="Canva Sans"/>
                <a:sym typeface="Canva Sans"/>
              </a:rPr>
              <a:t>d</a:t>
            </a:r>
            <a:r>
              <a:rPr lang="en-US" sz="1170" strike="noStrike" u="none">
                <a:solidFill>
                  <a:srgbClr val="FFFFFF"/>
                </a:solidFill>
                <a:latin typeface="Canva Sans"/>
                <a:ea typeface="Canva Sans"/>
                <a:cs typeface="Canva Sans"/>
                <a:sym typeface="Canva Sans"/>
              </a:rPr>
              <a:t>e cable utp</a:t>
            </a:r>
          </a:p>
          <a:p>
            <a:pPr algn="ctr" marL="252629" indent="-126315" lvl="1">
              <a:lnSpc>
                <a:spcPts val="1638"/>
              </a:lnSpc>
              <a:buFont typeface="Arial"/>
              <a:buChar char="•"/>
            </a:pPr>
            <a:r>
              <a:rPr lang="en-US" sz="1170" strike="noStrike" u="none">
                <a:solidFill>
                  <a:srgbClr val="FFFFFF"/>
                </a:solidFill>
                <a:latin typeface="Canva Sans"/>
                <a:ea typeface="Canva Sans"/>
                <a:cs typeface="Canva Sans"/>
                <a:sym typeface="Canva Sans"/>
              </a:rPr>
              <a:t>1 Switch TP-Link</a:t>
            </a:r>
          </a:p>
          <a:p>
            <a:pPr algn="ctr" marL="252629" indent="-126315" lvl="1">
              <a:lnSpc>
                <a:spcPts val="1638"/>
              </a:lnSpc>
              <a:buFont typeface="Arial"/>
              <a:buChar char="•"/>
            </a:pPr>
            <a:r>
              <a:rPr lang="en-US" sz="1170" strike="noStrike" u="none">
                <a:solidFill>
                  <a:srgbClr val="FFFFFF"/>
                </a:solidFill>
                <a:latin typeface="Canva Sans"/>
                <a:ea typeface="Canva Sans"/>
                <a:cs typeface="Canva Sans"/>
                <a:sym typeface="Canva Sans"/>
              </a:rPr>
              <a:t>1</a:t>
            </a:r>
            <a:r>
              <a:rPr lang="en-US" sz="1170" strike="noStrike" u="none">
                <a:solidFill>
                  <a:srgbClr val="FFFFFF"/>
                </a:solidFill>
                <a:latin typeface="Canva Sans"/>
                <a:ea typeface="Canva Sans"/>
                <a:cs typeface="Canva Sans"/>
                <a:sym typeface="Canva Sans"/>
              </a:rPr>
              <a:t> </a:t>
            </a:r>
            <a:r>
              <a:rPr lang="en-US" sz="1170" strike="noStrike" u="none">
                <a:solidFill>
                  <a:srgbClr val="FFFFFF"/>
                </a:solidFill>
                <a:latin typeface="Canva Sans"/>
                <a:ea typeface="Canva Sans"/>
                <a:cs typeface="Canva Sans"/>
                <a:sym typeface="Canva Sans"/>
              </a:rPr>
              <a:t>caji</a:t>
            </a:r>
            <a:r>
              <a:rPr lang="en-US" sz="1170" strike="noStrike" u="none">
                <a:solidFill>
                  <a:srgbClr val="FFFFFF"/>
                </a:solidFill>
                <a:latin typeface="Canva Sans"/>
                <a:ea typeface="Canva Sans"/>
                <a:cs typeface="Canva Sans"/>
                <a:sym typeface="Canva Sans"/>
              </a:rPr>
              <a:t>t</a:t>
            </a:r>
            <a:r>
              <a:rPr lang="en-US" sz="1170" strike="noStrike" u="none">
                <a:solidFill>
                  <a:srgbClr val="FFFFFF"/>
                </a:solidFill>
                <a:latin typeface="Canva Sans"/>
                <a:ea typeface="Canva Sans"/>
                <a:cs typeface="Canva Sans"/>
                <a:sym typeface="Canva Sans"/>
              </a:rPr>
              <a:t>a n</a:t>
            </a:r>
            <a:r>
              <a:rPr lang="en-US" sz="1170" strike="noStrike" u="none">
                <a:solidFill>
                  <a:srgbClr val="FFFFFF"/>
                </a:solidFill>
                <a:latin typeface="Canva Sans"/>
                <a:ea typeface="Canva Sans"/>
                <a:cs typeface="Canva Sans"/>
                <a:sym typeface="Canva Sans"/>
              </a:rPr>
              <a:t>e</a:t>
            </a:r>
            <a:r>
              <a:rPr lang="en-US" sz="1170" strike="noStrike" u="none">
                <a:solidFill>
                  <a:srgbClr val="FFFFFF"/>
                </a:solidFill>
                <a:latin typeface="Canva Sans"/>
                <a:ea typeface="Canva Sans"/>
                <a:cs typeface="Canva Sans"/>
                <a:sym typeface="Canva Sans"/>
              </a:rPr>
              <a:t>gra</a:t>
            </a:r>
          </a:p>
          <a:p>
            <a:pPr algn="ctr" marL="252629" indent="-126315" lvl="1">
              <a:lnSpc>
                <a:spcPts val="1638"/>
              </a:lnSpc>
              <a:buFont typeface="Arial"/>
              <a:buChar char="•"/>
            </a:pPr>
            <a:r>
              <a:rPr lang="en-US" sz="1170" strike="noStrike" u="none">
                <a:solidFill>
                  <a:srgbClr val="FFFFFF"/>
                </a:solidFill>
                <a:latin typeface="Canva Sans"/>
                <a:ea typeface="Canva Sans"/>
                <a:cs typeface="Canva Sans"/>
                <a:sym typeface="Canva Sans"/>
              </a:rPr>
              <a:t>1 Router kit marco polo</a:t>
            </a:r>
          </a:p>
        </p:txBody>
      </p:sp>
      <p:sp>
        <p:nvSpPr>
          <p:cNvPr name="TextBox 7" id="7"/>
          <p:cNvSpPr txBox="true"/>
          <p:nvPr/>
        </p:nvSpPr>
        <p:spPr>
          <a:xfrm rot="0">
            <a:off x="438400" y="3755159"/>
            <a:ext cx="8583680" cy="3185181"/>
          </a:xfrm>
          <a:prstGeom prst="rect">
            <a:avLst/>
          </a:prstGeom>
        </p:spPr>
        <p:txBody>
          <a:bodyPr anchor="t" rtlCol="false" tIns="0" lIns="0" bIns="0" rIns="0">
            <a:spAutoFit/>
          </a:bodyPr>
          <a:lstStyle/>
          <a:p>
            <a:pPr algn="l">
              <a:lnSpc>
                <a:spcPts val="1726"/>
              </a:lnSpc>
            </a:pPr>
          </a:p>
          <a:p>
            <a:pPr algn="l" marL="266285" indent="-133143" lvl="1">
              <a:lnSpc>
                <a:spcPts val="1726"/>
              </a:lnSpc>
              <a:buFont typeface="Arial"/>
              <a:buChar char="•"/>
            </a:pPr>
            <a:r>
              <a:rPr lang="en-US" sz="1233">
                <a:solidFill>
                  <a:srgbClr val="FFFFFF"/>
                </a:solidFill>
                <a:latin typeface="Canva Sans"/>
                <a:ea typeface="Canva Sans"/>
                <a:cs typeface="Canva Sans"/>
                <a:sym typeface="Canva Sans"/>
              </a:rPr>
              <a:t>Cinta gris: Representa el cableado de red (UTP) que interconecta los distintos dispositivos.</a:t>
            </a:r>
          </a:p>
          <a:p>
            <a:pPr algn="l" marL="266285" indent="-133143" lvl="1">
              <a:lnSpc>
                <a:spcPts val="1726"/>
              </a:lnSpc>
              <a:buFont typeface="Arial"/>
              <a:buChar char="•"/>
            </a:pPr>
            <a:r>
              <a:rPr lang="en-US" sz="1233">
                <a:solidFill>
                  <a:srgbClr val="FFFFFF"/>
                </a:solidFill>
                <a:latin typeface="Canva Sans"/>
                <a:ea typeface="Canva Sans"/>
                <a:cs typeface="Canva Sans"/>
                <a:sym typeface="Canva Sans"/>
              </a:rPr>
              <a:t>Cartón rojo y verde: Simula las etiquetas de identificación de cada segmento de la red o dispositivo, ayudando a diferenciar roles dentro del sistema.</a:t>
            </a:r>
          </a:p>
          <a:p>
            <a:pPr algn="l" marL="266285" indent="-133143" lvl="1">
              <a:lnSpc>
                <a:spcPts val="1726"/>
              </a:lnSpc>
              <a:buFont typeface="Arial"/>
              <a:buChar char="•"/>
            </a:pPr>
            <a:r>
              <a:rPr lang="en-US" sz="1233">
                <a:solidFill>
                  <a:srgbClr val="FFFFFF"/>
                </a:solidFill>
                <a:latin typeface="Canva Sans"/>
                <a:ea typeface="Canva Sans"/>
                <a:cs typeface="Canva Sans"/>
                <a:sym typeface="Canva Sans"/>
              </a:rPr>
              <a:t>Cinta amarilla: Utilizada para sujetar el cableado y mantener ordenada la presentación.</a:t>
            </a:r>
          </a:p>
          <a:p>
            <a:pPr algn="l" marL="266285" indent="-133143" lvl="1">
              <a:lnSpc>
                <a:spcPts val="1726"/>
              </a:lnSpc>
              <a:buFont typeface="Arial"/>
              <a:buChar char="•"/>
            </a:pPr>
            <a:r>
              <a:rPr lang="en-US" sz="1233">
                <a:solidFill>
                  <a:srgbClr val="FFFFFF"/>
                </a:solidFill>
                <a:latin typeface="Canva Sans"/>
                <a:ea typeface="Canva Sans"/>
                <a:cs typeface="Canva Sans"/>
                <a:sym typeface="Canva Sans"/>
              </a:rPr>
              <a:t>Dispositivos simulados:</a:t>
            </a:r>
          </a:p>
          <a:p>
            <a:pPr algn="l" marL="532571" indent="-177524" lvl="2">
              <a:lnSpc>
                <a:spcPts val="1726"/>
              </a:lnSpc>
              <a:buFont typeface="Arial"/>
              <a:buChar char="⚬"/>
            </a:pPr>
            <a:r>
              <a:rPr lang="en-US" sz="1233">
                <a:solidFill>
                  <a:srgbClr val="FFFFFF"/>
                </a:solidFill>
                <a:latin typeface="Canva Sans"/>
                <a:ea typeface="Canva Sans"/>
                <a:cs typeface="Canva Sans"/>
                <a:sym typeface="Canva Sans"/>
              </a:rPr>
              <a:t>S. ADMIN: Estación de trabajo del administrador, responsable de la gestión y supervisión de la red.</a:t>
            </a:r>
          </a:p>
          <a:p>
            <a:pPr algn="l" marL="532571" indent="-177524" lvl="2">
              <a:lnSpc>
                <a:spcPts val="1726"/>
              </a:lnSpc>
              <a:buFont typeface="Arial"/>
              <a:buChar char="⚬"/>
            </a:pPr>
            <a:r>
              <a:rPr lang="en-US" sz="1233">
                <a:solidFill>
                  <a:srgbClr val="FFFFFF"/>
                </a:solidFill>
                <a:latin typeface="Canva Sans"/>
                <a:ea typeface="Canva Sans"/>
                <a:cs typeface="Canva Sans"/>
                <a:sym typeface="Canva Sans"/>
              </a:rPr>
              <a:t>S. INVITA: Estación intermedia o cliente especial, que puede representar un usuario con permisos diferenciados.</a:t>
            </a:r>
          </a:p>
          <a:p>
            <a:pPr algn="l" marL="532571" indent="-177524" lvl="2">
              <a:lnSpc>
                <a:spcPts val="1726"/>
              </a:lnSpc>
              <a:buFont typeface="Arial"/>
              <a:buChar char="⚬"/>
            </a:pPr>
            <a:r>
              <a:rPr lang="en-US" sz="1233">
                <a:solidFill>
                  <a:srgbClr val="FFFFFF"/>
                </a:solidFill>
                <a:latin typeface="Canva Sans"/>
                <a:ea typeface="Canva Sans"/>
                <a:cs typeface="Canva Sans"/>
                <a:sym typeface="Canva Sans"/>
              </a:rPr>
              <a:t>S. CLIENTE: Representa el cliente final que consume el contenido en streaming.</a:t>
            </a:r>
          </a:p>
          <a:p>
            <a:pPr algn="l" marL="532571" indent="-177524" lvl="2">
              <a:lnSpc>
                <a:spcPts val="1726"/>
              </a:lnSpc>
              <a:buFont typeface="Arial"/>
              <a:buChar char="⚬"/>
            </a:pPr>
            <a:r>
              <a:rPr lang="en-US" sz="1233">
                <a:solidFill>
                  <a:srgbClr val="FFFFFF"/>
                </a:solidFill>
                <a:latin typeface="Canva Sans"/>
                <a:ea typeface="Canva Sans"/>
                <a:cs typeface="Canva Sans"/>
                <a:sym typeface="Canva Sans"/>
              </a:rPr>
              <a:t>SERVER: Simula el servidor de contenidos, desde donde se transmite el servicio de streaming.</a:t>
            </a:r>
          </a:p>
          <a:p>
            <a:pPr algn="l" marL="532571" indent="-177524" lvl="2">
              <a:lnSpc>
                <a:spcPts val="1726"/>
              </a:lnSpc>
              <a:buFont typeface="Arial"/>
              <a:buChar char="⚬"/>
            </a:pPr>
            <a:r>
              <a:rPr lang="en-US" sz="1233">
                <a:solidFill>
                  <a:srgbClr val="FFFFFF"/>
                </a:solidFill>
                <a:latin typeface="Canva Sans"/>
                <a:ea typeface="Canva Sans"/>
                <a:cs typeface="Canva Sans"/>
                <a:sym typeface="Canva Sans"/>
              </a:rPr>
              <a:t>Switch Central: Simula un switch gestionado con configuración VLAN para segmentar el tráfico entre dispositivos.</a:t>
            </a:r>
          </a:p>
          <a:p>
            <a:pPr algn="l" marL="532571" indent="-177524" lvl="2">
              <a:lnSpc>
                <a:spcPts val="1726"/>
              </a:lnSpc>
              <a:spcBef>
                <a:spcPct val="0"/>
              </a:spcBef>
              <a:buFont typeface="Arial"/>
              <a:buChar char="⚬"/>
            </a:pPr>
            <a:r>
              <a:rPr lang="en-US" sz="1233">
                <a:solidFill>
                  <a:srgbClr val="FFFFFF"/>
                </a:solidFill>
                <a:latin typeface="Canva Sans"/>
                <a:ea typeface="Canva Sans"/>
                <a:cs typeface="Canva Sans"/>
                <a:sym typeface="Canva Sans"/>
              </a:rPr>
              <a:t>Router (kit Marco Polo): Representa el dispositivo de interconexión con otras redes y servicios (como el acceso a internet o redes externas).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567331" y="1375144"/>
            <a:ext cx="8920071" cy="5575044"/>
          </a:xfrm>
          <a:prstGeom prst="rect">
            <a:avLst/>
          </a:prstGeom>
        </p:spPr>
      </p:pic>
      <p:sp>
        <p:nvSpPr>
          <p:cNvPr name="TextBox 5" id="5"/>
          <p:cNvSpPr txBox="true"/>
          <p:nvPr/>
        </p:nvSpPr>
        <p:spPr>
          <a:xfrm rot="0">
            <a:off x="468173" y="308610"/>
            <a:ext cx="5880353" cy="521335"/>
          </a:xfrm>
          <a:prstGeom prst="rect">
            <a:avLst/>
          </a:prstGeom>
        </p:spPr>
        <p:txBody>
          <a:bodyPr anchor="t" rtlCol="false" tIns="0" lIns="0" bIns="0" rIns="0">
            <a:spAutoFit/>
          </a:bodyPr>
          <a:lstStyle/>
          <a:p>
            <a:pPr algn="ctr" marL="0" indent="0" lvl="0">
              <a:lnSpc>
                <a:spcPts val="4340"/>
              </a:lnSpc>
              <a:spcBef>
                <a:spcPct val="0"/>
              </a:spcBef>
            </a:pPr>
            <a:r>
              <a:rPr lang="en-US" b="true" sz="3100">
                <a:solidFill>
                  <a:srgbClr val="FFFFFF"/>
                </a:solidFill>
                <a:latin typeface="Canva Sans Bold"/>
                <a:ea typeface="Canva Sans Bold"/>
                <a:cs typeface="Canva Sans Bold"/>
                <a:sym typeface="Canva Sans Bold"/>
              </a:rPr>
              <a:t>Video de Funcionamiento</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TextBox 4" id="4"/>
          <p:cNvSpPr txBox="true"/>
          <p:nvPr/>
        </p:nvSpPr>
        <p:spPr>
          <a:xfrm rot="0">
            <a:off x="152322" y="442278"/>
            <a:ext cx="2787997" cy="521335"/>
          </a:xfrm>
          <a:prstGeom prst="rect">
            <a:avLst/>
          </a:prstGeom>
        </p:spPr>
        <p:txBody>
          <a:bodyPr anchor="t" rtlCol="false" tIns="0" lIns="0" bIns="0" rIns="0">
            <a:spAutoFit/>
          </a:bodyPr>
          <a:lstStyle/>
          <a:p>
            <a:pPr algn="ctr" marL="0" indent="0" lvl="0">
              <a:lnSpc>
                <a:spcPts val="4340"/>
              </a:lnSpc>
              <a:spcBef>
                <a:spcPct val="0"/>
              </a:spcBef>
            </a:pPr>
            <a:r>
              <a:rPr lang="en-US" b="true" sz="3100">
                <a:solidFill>
                  <a:srgbClr val="FFFFFF"/>
                </a:solidFill>
                <a:latin typeface="Canva Sans Bold"/>
                <a:ea typeface="Canva Sans Bold"/>
                <a:cs typeface="Canva Sans Bold"/>
                <a:sym typeface="Canva Sans Bold"/>
              </a:rPr>
              <a:t>Conclusiones: </a:t>
            </a:r>
          </a:p>
        </p:txBody>
      </p:sp>
      <p:sp>
        <p:nvSpPr>
          <p:cNvPr name="TextBox 5" id="5"/>
          <p:cNvSpPr txBox="true"/>
          <p:nvPr/>
        </p:nvSpPr>
        <p:spPr>
          <a:xfrm rot="0">
            <a:off x="0" y="1616710"/>
            <a:ext cx="9351329" cy="3710305"/>
          </a:xfrm>
          <a:prstGeom prst="rect">
            <a:avLst/>
          </a:prstGeom>
        </p:spPr>
        <p:txBody>
          <a:bodyPr anchor="t" rtlCol="false" tIns="0" lIns="0" bIns="0" rIns="0">
            <a:spAutoFit/>
          </a:bodyPr>
          <a:lstStyle/>
          <a:p>
            <a:pPr algn="just" marL="410209" indent="-205105" lvl="1">
              <a:lnSpc>
                <a:spcPts val="2659"/>
              </a:lnSpc>
              <a:spcBef>
                <a:spcPct val="0"/>
              </a:spcBef>
              <a:buFont typeface="Arial"/>
              <a:buChar char="•"/>
            </a:pPr>
            <a:r>
              <a:rPr lang="en-US" sz="1899">
                <a:solidFill>
                  <a:srgbClr val="FFFFFF"/>
                </a:solidFill>
                <a:latin typeface="Canva Sans"/>
                <a:ea typeface="Canva Sans"/>
                <a:cs typeface="Canva Sans"/>
                <a:sym typeface="Canva Sans"/>
              </a:rPr>
              <a:t>El sistema de streaming seguro en redes virtuales, desarrollado en Cisco Packet Tracer, demostró que es posible crear entornos de transmisión multimedia eficientes y protegidos. La </a:t>
            </a:r>
            <a:r>
              <a:rPr lang="en-US" sz="1899" strike="noStrike" u="none">
                <a:solidFill>
                  <a:srgbClr val="FFFFFF"/>
                </a:solidFill>
                <a:latin typeface="Canva Sans"/>
                <a:ea typeface="Canva Sans"/>
                <a:cs typeface="Canva Sans"/>
                <a:sym typeface="Canva Sans"/>
              </a:rPr>
              <a:t>segmentación mediante VLANs mejoró la seguridad y el rendimiento, mientras que SSH permitió una administración remota segura y HTTP facilitó la simulación del servicio.</a:t>
            </a:r>
          </a:p>
          <a:p>
            <a:pPr algn="just">
              <a:lnSpc>
                <a:spcPts val="2659"/>
              </a:lnSpc>
              <a:spcBef>
                <a:spcPct val="0"/>
              </a:spcBef>
            </a:pPr>
          </a:p>
          <a:p>
            <a:pPr algn="just" marL="410209" indent="-205105" lvl="1">
              <a:lnSpc>
                <a:spcPts val="2659"/>
              </a:lnSpc>
              <a:spcBef>
                <a:spcPct val="0"/>
              </a:spcBef>
              <a:buFont typeface="Arial"/>
              <a:buChar char="•"/>
            </a:pPr>
            <a:r>
              <a:rPr lang="en-US" sz="1899" strike="noStrike" u="none">
                <a:solidFill>
                  <a:srgbClr val="FFFFFF"/>
                </a:solidFill>
                <a:latin typeface="Canva Sans"/>
                <a:ea typeface="Canva Sans"/>
                <a:cs typeface="Canva Sans"/>
                <a:sym typeface="Canva Sans"/>
              </a:rPr>
              <a:t>Los resultados mostraron un rendimiento estable con múltiples usuarios y acceso controlado mediante ACLs. La simulación confirmó que esta arquitectura es adecuada para fines educativos o pequeñas implementaciones.</a:t>
            </a:r>
          </a:p>
          <a:p>
            <a:pPr algn="ctr" marL="0" indent="0" lvl="0">
              <a:lnSpc>
                <a:spcPts val="3079"/>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sp>
        <p:nvSpPr>
          <p:cNvPr name="TextBox 4" id="4"/>
          <p:cNvSpPr txBox="true"/>
          <p:nvPr/>
        </p:nvSpPr>
        <p:spPr>
          <a:xfrm rot="0">
            <a:off x="348635" y="442278"/>
            <a:ext cx="3696047" cy="521335"/>
          </a:xfrm>
          <a:prstGeom prst="rect">
            <a:avLst/>
          </a:prstGeom>
        </p:spPr>
        <p:txBody>
          <a:bodyPr anchor="t" rtlCol="false" tIns="0" lIns="0" bIns="0" rIns="0">
            <a:spAutoFit/>
          </a:bodyPr>
          <a:lstStyle/>
          <a:p>
            <a:pPr algn="ctr" marL="0" indent="0" lvl="0">
              <a:lnSpc>
                <a:spcPts val="4340"/>
              </a:lnSpc>
              <a:spcBef>
                <a:spcPct val="0"/>
              </a:spcBef>
            </a:pPr>
            <a:r>
              <a:rPr lang="en-US" b="true" sz="3100">
                <a:solidFill>
                  <a:srgbClr val="FFFFFF"/>
                </a:solidFill>
                <a:latin typeface="Canva Sans Bold"/>
                <a:ea typeface="Canva Sans Bold"/>
                <a:cs typeface="Canva Sans Bold"/>
                <a:sym typeface="Canva Sans Bold"/>
              </a:rPr>
              <a:t>Recomendaciones:</a:t>
            </a:r>
          </a:p>
        </p:txBody>
      </p:sp>
      <p:sp>
        <p:nvSpPr>
          <p:cNvPr name="TextBox 5" id="5"/>
          <p:cNvSpPr txBox="true"/>
          <p:nvPr/>
        </p:nvSpPr>
        <p:spPr>
          <a:xfrm rot="0">
            <a:off x="568799" y="1488216"/>
            <a:ext cx="8616001" cy="3026410"/>
          </a:xfrm>
          <a:prstGeom prst="rect">
            <a:avLst/>
          </a:prstGeom>
        </p:spPr>
        <p:txBody>
          <a:bodyPr anchor="t" rtlCol="false" tIns="0" lIns="0" bIns="0" rIns="0">
            <a:spAutoFit/>
          </a:bodyPr>
          <a:lstStyle/>
          <a:p>
            <a:pPr algn="just" marL="0" indent="0" lvl="0">
              <a:lnSpc>
                <a:spcPts val="2240"/>
              </a:lnSpc>
              <a:spcBef>
                <a:spcPct val="0"/>
              </a:spcBef>
            </a:pPr>
            <a:r>
              <a:rPr lang="en-US" sz="1600">
                <a:solidFill>
                  <a:srgbClr val="FFFFFF"/>
                </a:solidFill>
                <a:latin typeface="Canva Sans"/>
                <a:ea typeface="Canva Sans"/>
                <a:cs typeface="Canva Sans"/>
                <a:sym typeface="Canva Sans"/>
              </a:rPr>
              <a:t>Para fortalecer el proyecto y llevarlo a un nivel más profesional, se sugiere implementar HTTPS en lugar de HTTP para garantizar la confidencialidad de los datos transmitidos. Sería valioso explorar el uso de firewalls de próxima generación para una protección más robusta contra amenazas cibernéticas. Considerar la implementación de autenticación multifactor añadiría una capa adicional de seguridad para el acceso al sistema. También se recomienda evaluar protocolos de streaming más eficientes como RTMP o HLS para mejorar la calidad de transmisión. La incorporación de herramientas de monitoreo en tiempo real permitiría detectar y resolver problemas de rendimiento de manera proactiva. Finalmente, sería beneficioso realizar pruebas de estrés con un mayor número de usuarios simultáneos para evaluar la escalabilidad real de la solución propuesta</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92" y="0"/>
            <a:ext cx="9768092" cy="8349916"/>
          </a:xfrm>
          <a:custGeom>
            <a:avLst/>
            <a:gdLst/>
            <a:ahLst/>
            <a:cxnLst/>
            <a:rect r="r" b="b" t="t" l="l"/>
            <a:pathLst>
              <a:path h="8349916" w="9768092">
                <a:moveTo>
                  <a:pt x="0" y="0"/>
                </a:moveTo>
                <a:lnTo>
                  <a:pt x="9768092" y="0"/>
                </a:lnTo>
                <a:lnTo>
                  <a:pt x="9768092" y="8349916"/>
                </a:lnTo>
                <a:lnTo>
                  <a:pt x="0" y="8349916"/>
                </a:lnTo>
                <a:lnTo>
                  <a:pt x="0" y="0"/>
                </a:lnTo>
                <a:close/>
              </a:path>
            </a:pathLst>
          </a:custGeom>
          <a:blipFill>
            <a:blip r:embed="rId2">
              <a:alphaModFix amt="39000"/>
            </a:blip>
            <a:stretch>
              <a:fillRect l="0" t="-8492" r="0" b="-8492"/>
            </a:stretch>
          </a:blipFill>
        </p:spPr>
      </p:sp>
      <p:sp>
        <p:nvSpPr>
          <p:cNvPr name="Freeform 3" id="3"/>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3"/>
            <a:stretch>
              <a:fillRect l="-7206" t="-51690" r="0" b="-45020"/>
            </a:stretch>
          </a:blipFill>
        </p:spPr>
      </p:sp>
      <p:grpSp>
        <p:nvGrpSpPr>
          <p:cNvPr name="Group 4" id="4"/>
          <p:cNvGrpSpPr/>
          <p:nvPr/>
        </p:nvGrpSpPr>
        <p:grpSpPr>
          <a:xfrm rot="0">
            <a:off x="2528801" y="3080848"/>
            <a:ext cx="4695999" cy="1153505"/>
            <a:chOff x="0" y="0"/>
            <a:chExt cx="11086920" cy="2723343"/>
          </a:xfrm>
        </p:grpSpPr>
        <p:sp>
          <p:nvSpPr>
            <p:cNvPr name="Freeform 5" id="5"/>
            <p:cNvSpPr/>
            <p:nvPr/>
          </p:nvSpPr>
          <p:spPr>
            <a:xfrm flipH="false" flipV="false" rot="0">
              <a:off x="0" y="0"/>
              <a:ext cx="11086920" cy="2723343"/>
            </a:xfrm>
            <a:custGeom>
              <a:avLst/>
              <a:gdLst/>
              <a:ahLst/>
              <a:cxnLst/>
              <a:rect r="r" b="b" t="t" l="l"/>
              <a:pathLst>
                <a:path h="2723343" w="11086920">
                  <a:moveTo>
                    <a:pt x="0" y="0"/>
                  </a:moveTo>
                  <a:lnTo>
                    <a:pt x="11086920" y="0"/>
                  </a:lnTo>
                  <a:lnTo>
                    <a:pt x="11086920" y="2723343"/>
                  </a:lnTo>
                  <a:lnTo>
                    <a:pt x="0" y="2723343"/>
                  </a:lnTo>
                  <a:close/>
                </a:path>
              </a:pathLst>
            </a:custGeom>
            <a:solidFill>
              <a:srgbClr val="000000">
                <a:alpha val="0"/>
              </a:srgbClr>
            </a:solidFill>
          </p:spPr>
        </p:sp>
        <p:sp>
          <p:nvSpPr>
            <p:cNvPr name="TextBox 6" id="6"/>
            <p:cNvSpPr txBox="true"/>
            <p:nvPr/>
          </p:nvSpPr>
          <p:spPr>
            <a:xfrm>
              <a:off x="0" y="-114300"/>
              <a:ext cx="11086920" cy="2837643"/>
            </a:xfrm>
            <a:prstGeom prst="rect">
              <a:avLst/>
            </a:prstGeom>
          </p:spPr>
          <p:txBody>
            <a:bodyPr anchor="t" rtlCol="false" tIns="0" lIns="0" bIns="0" rIns="0"/>
            <a:lstStyle/>
            <a:p>
              <a:pPr algn="ctr">
                <a:lnSpc>
                  <a:spcPts val="7095"/>
                </a:lnSpc>
              </a:pPr>
              <a:r>
                <a:rPr lang="en-US" sz="5913">
                  <a:solidFill>
                    <a:srgbClr val="000000"/>
                  </a:solidFill>
                  <a:latin typeface="Times New Roman MT"/>
                  <a:ea typeface="Times New Roman MT"/>
                  <a:cs typeface="Times New Roman MT"/>
                  <a:sym typeface="Times New Roman MT"/>
                </a:rPr>
                <a:t>GRACIAS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1971923" y="-112172"/>
            <a:ext cx="12982990" cy="7666029"/>
          </a:xfrm>
          <a:custGeom>
            <a:avLst/>
            <a:gdLst/>
            <a:ahLst/>
            <a:cxnLst/>
            <a:rect r="r" b="b" t="t" l="l"/>
            <a:pathLst>
              <a:path h="7666029" w="12982990">
                <a:moveTo>
                  <a:pt x="0" y="0"/>
                </a:moveTo>
                <a:lnTo>
                  <a:pt x="12982990" y="0"/>
                </a:lnTo>
                <a:lnTo>
                  <a:pt x="12982990" y="7666029"/>
                </a:lnTo>
                <a:lnTo>
                  <a:pt x="0" y="7666029"/>
                </a:lnTo>
                <a:lnTo>
                  <a:pt x="0" y="0"/>
                </a:lnTo>
                <a:close/>
              </a:path>
            </a:pathLst>
          </a:custGeom>
          <a:blipFill>
            <a:blip r:embed="rId3">
              <a:alphaModFix amt="40000"/>
            </a:blip>
            <a:stretch>
              <a:fillRect l="-2467" t="0" r="-2467" b="0"/>
            </a:stretch>
          </a:blipFill>
        </p:spPr>
      </p:sp>
      <p:grpSp>
        <p:nvGrpSpPr>
          <p:cNvPr name="Group 4" id="4"/>
          <p:cNvGrpSpPr/>
          <p:nvPr/>
        </p:nvGrpSpPr>
        <p:grpSpPr>
          <a:xfrm rot="0">
            <a:off x="2236668" y="3226803"/>
            <a:ext cx="5280264" cy="988079"/>
            <a:chOff x="0" y="0"/>
            <a:chExt cx="7028691" cy="1315257"/>
          </a:xfrm>
        </p:grpSpPr>
        <p:sp>
          <p:nvSpPr>
            <p:cNvPr name="Freeform 5" id="5"/>
            <p:cNvSpPr/>
            <p:nvPr/>
          </p:nvSpPr>
          <p:spPr>
            <a:xfrm flipH="false" flipV="false" rot="0">
              <a:off x="0" y="0"/>
              <a:ext cx="7028691" cy="1315257"/>
            </a:xfrm>
            <a:custGeom>
              <a:avLst/>
              <a:gdLst/>
              <a:ahLst/>
              <a:cxnLst/>
              <a:rect r="r" b="b" t="t" l="l"/>
              <a:pathLst>
                <a:path h="1315257" w="7028691">
                  <a:moveTo>
                    <a:pt x="0" y="0"/>
                  </a:moveTo>
                  <a:lnTo>
                    <a:pt x="7028691" y="0"/>
                  </a:lnTo>
                  <a:lnTo>
                    <a:pt x="7028691" y="1315257"/>
                  </a:lnTo>
                  <a:lnTo>
                    <a:pt x="0" y="1315257"/>
                  </a:lnTo>
                  <a:close/>
                </a:path>
              </a:pathLst>
            </a:custGeom>
            <a:solidFill>
              <a:srgbClr val="000000">
                <a:alpha val="0"/>
              </a:srgbClr>
            </a:solidFill>
          </p:spPr>
        </p:sp>
        <p:sp>
          <p:nvSpPr>
            <p:cNvPr name="TextBox 6" id="6"/>
            <p:cNvSpPr txBox="true"/>
            <p:nvPr/>
          </p:nvSpPr>
          <p:spPr>
            <a:xfrm>
              <a:off x="0" y="-104775"/>
              <a:ext cx="7028691" cy="1420032"/>
            </a:xfrm>
            <a:prstGeom prst="rect">
              <a:avLst/>
            </a:prstGeom>
          </p:spPr>
          <p:txBody>
            <a:bodyPr anchor="t" rtlCol="false" tIns="0" lIns="0" bIns="0" rIns="0"/>
            <a:lstStyle/>
            <a:p>
              <a:pPr algn="l">
                <a:lnSpc>
                  <a:spcPts val="6108"/>
                </a:lnSpc>
              </a:pPr>
              <a:r>
                <a:rPr lang="en-US" sz="5090" b="true">
                  <a:solidFill>
                    <a:srgbClr val="FFFFFF"/>
                  </a:solidFill>
                  <a:latin typeface="Times New Roman MT Bold"/>
                  <a:ea typeface="Times New Roman MT Bold"/>
                  <a:cs typeface="Times New Roman MT Bold"/>
                  <a:sym typeface="Times New Roman MT Bold"/>
                </a:rPr>
                <a:t>JUSTIFICACION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1971923" y="-112172"/>
            <a:ext cx="12982990" cy="7666029"/>
          </a:xfrm>
          <a:custGeom>
            <a:avLst/>
            <a:gdLst/>
            <a:ahLst/>
            <a:cxnLst/>
            <a:rect r="r" b="b" t="t" l="l"/>
            <a:pathLst>
              <a:path h="7666029" w="12982990">
                <a:moveTo>
                  <a:pt x="0" y="0"/>
                </a:moveTo>
                <a:lnTo>
                  <a:pt x="12982990" y="0"/>
                </a:lnTo>
                <a:lnTo>
                  <a:pt x="12982990" y="7666029"/>
                </a:lnTo>
                <a:lnTo>
                  <a:pt x="0" y="7666029"/>
                </a:lnTo>
                <a:lnTo>
                  <a:pt x="0" y="0"/>
                </a:lnTo>
                <a:close/>
              </a:path>
            </a:pathLst>
          </a:custGeom>
          <a:blipFill>
            <a:blip r:embed="rId3">
              <a:alphaModFix amt="40000"/>
            </a:blip>
            <a:stretch>
              <a:fillRect l="-2467" t="0" r="-2467" b="0"/>
            </a:stretch>
          </a:blipFill>
        </p:spPr>
      </p:sp>
      <p:grpSp>
        <p:nvGrpSpPr>
          <p:cNvPr name="Group 4" id="4"/>
          <p:cNvGrpSpPr/>
          <p:nvPr/>
        </p:nvGrpSpPr>
        <p:grpSpPr>
          <a:xfrm rot="0">
            <a:off x="599731" y="2679099"/>
            <a:ext cx="8778240" cy="1957003"/>
            <a:chOff x="0" y="0"/>
            <a:chExt cx="11704320" cy="2609337"/>
          </a:xfrm>
        </p:grpSpPr>
        <p:sp>
          <p:nvSpPr>
            <p:cNvPr name="Freeform 5" id="5"/>
            <p:cNvSpPr/>
            <p:nvPr/>
          </p:nvSpPr>
          <p:spPr>
            <a:xfrm flipH="false" flipV="false" rot="0">
              <a:off x="0" y="0"/>
              <a:ext cx="11704320" cy="2609337"/>
            </a:xfrm>
            <a:custGeom>
              <a:avLst/>
              <a:gdLst/>
              <a:ahLst/>
              <a:cxnLst/>
              <a:rect r="r" b="b" t="t" l="l"/>
              <a:pathLst>
                <a:path h="2609337" w="11704320">
                  <a:moveTo>
                    <a:pt x="0" y="0"/>
                  </a:moveTo>
                  <a:lnTo>
                    <a:pt x="11704320" y="0"/>
                  </a:lnTo>
                  <a:lnTo>
                    <a:pt x="11704320" y="2609337"/>
                  </a:lnTo>
                  <a:lnTo>
                    <a:pt x="0" y="2609337"/>
                  </a:lnTo>
                  <a:close/>
                </a:path>
              </a:pathLst>
            </a:custGeom>
            <a:solidFill>
              <a:srgbClr val="000000">
                <a:alpha val="0"/>
              </a:srgbClr>
            </a:solidFill>
          </p:spPr>
        </p:sp>
        <p:sp>
          <p:nvSpPr>
            <p:cNvPr name="TextBox 6" id="6"/>
            <p:cNvSpPr txBox="true"/>
            <p:nvPr/>
          </p:nvSpPr>
          <p:spPr>
            <a:xfrm>
              <a:off x="0" y="-66675"/>
              <a:ext cx="11704320" cy="2676012"/>
            </a:xfrm>
            <a:prstGeom prst="rect">
              <a:avLst/>
            </a:prstGeom>
          </p:spPr>
          <p:txBody>
            <a:bodyPr anchor="t" rtlCol="false" tIns="0" lIns="0" bIns="0" rIns="0"/>
            <a:lstStyle/>
            <a:p>
              <a:pPr algn="l">
                <a:lnSpc>
                  <a:spcPts val="3616"/>
                </a:lnSpc>
              </a:pPr>
              <a:r>
                <a:rPr lang="en-US" sz="3013">
                  <a:solidFill>
                    <a:srgbClr val="FFFFFF"/>
                  </a:solidFill>
                  <a:latin typeface="Times New Roman MT"/>
                  <a:ea typeface="Times New Roman MT"/>
                  <a:cs typeface="Times New Roman MT"/>
                  <a:sym typeface="Times New Roman MT"/>
                </a:rPr>
                <a:t>El contenido multimedia consume gran parte del ancho de banda actual. Asegurar estas transmisiones es esencial para proteger la integridad de los datos y prevenir vulnerabilidades.</a:t>
              </a:r>
            </a:p>
          </p:txBody>
        </p:sp>
      </p:grpSp>
      <p:sp>
        <p:nvSpPr>
          <p:cNvPr name="Freeform 7" id="7"/>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4"/>
            <a:stretch>
              <a:fillRect l="-7206" t="-51690" r="0" b="-4502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1776848" y="-58288"/>
            <a:ext cx="13207446" cy="7431776"/>
          </a:xfrm>
          <a:custGeom>
            <a:avLst/>
            <a:gdLst/>
            <a:ahLst/>
            <a:cxnLst/>
            <a:rect r="r" b="b" t="t" l="l"/>
            <a:pathLst>
              <a:path h="7431776" w="13207446">
                <a:moveTo>
                  <a:pt x="0" y="0"/>
                </a:moveTo>
                <a:lnTo>
                  <a:pt x="13207446" y="0"/>
                </a:lnTo>
                <a:lnTo>
                  <a:pt x="13207446" y="7431776"/>
                </a:lnTo>
                <a:lnTo>
                  <a:pt x="0" y="7431776"/>
                </a:lnTo>
                <a:lnTo>
                  <a:pt x="0" y="0"/>
                </a:lnTo>
                <a:close/>
              </a:path>
            </a:pathLst>
          </a:custGeom>
          <a:blipFill>
            <a:blip r:embed="rId3">
              <a:alphaModFix amt="37000"/>
            </a:blip>
            <a:stretch>
              <a:fillRect l="0" t="0" r="0" b="0"/>
            </a:stretch>
          </a:blipFill>
        </p:spPr>
      </p:sp>
      <p:grpSp>
        <p:nvGrpSpPr>
          <p:cNvPr name="Group 4" id="4"/>
          <p:cNvGrpSpPr/>
          <p:nvPr/>
        </p:nvGrpSpPr>
        <p:grpSpPr>
          <a:xfrm rot="0">
            <a:off x="487680" y="2777727"/>
            <a:ext cx="8778240" cy="1759746"/>
            <a:chOff x="0" y="0"/>
            <a:chExt cx="11704320" cy="2346327"/>
          </a:xfrm>
        </p:grpSpPr>
        <p:sp>
          <p:nvSpPr>
            <p:cNvPr name="Freeform 5" id="5"/>
            <p:cNvSpPr/>
            <p:nvPr/>
          </p:nvSpPr>
          <p:spPr>
            <a:xfrm flipH="false" flipV="false" rot="0">
              <a:off x="0" y="0"/>
              <a:ext cx="11704320" cy="2346327"/>
            </a:xfrm>
            <a:custGeom>
              <a:avLst/>
              <a:gdLst/>
              <a:ahLst/>
              <a:cxnLst/>
              <a:rect r="r" b="b" t="t" l="l"/>
              <a:pathLst>
                <a:path h="2346327" w="11704320">
                  <a:moveTo>
                    <a:pt x="0" y="0"/>
                  </a:moveTo>
                  <a:lnTo>
                    <a:pt x="11704320" y="0"/>
                  </a:lnTo>
                  <a:lnTo>
                    <a:pt x="11704320" y="2346327"/>
                  </a:lnTo>
                  <a:lnTo>
                    <a:pt x="0" y="2346327"/>
                  </a:lnTo>
                  <a:close/>
                </a:path>
              </a:pathLst>
            </a:custGeom>
            <a:solidFill>
              <a:srgbClr val="000000">
                <a:alpha val="0"/>
              </a:srgbClr>
            </a:solidFill>
          </p:spPr>
        </p:sp>
        <p:sp>
          <p:nvSpPr>
            <p:cNvPr name="TextBox 6" id="6"/>
            <p:cNvSpPr txBox="true"/>
            <p:nvPr/>
          </p:nvSpPr>
          <p:spPr>
            <a:xfrm>
              <a:off x="0" y="-104775"/>
              <a:ext cx="11704320" cy="2451102"/>
            </a:xfrm>
            <a:prstGeom prst="rect">
              <a:avLst/>
            </a:prstGeom>
          </p:spPr>
          <p:txBody>
            <a:bodyPr anchor="ctr" rtlCol="false" tIns="0" lIns="0" bIns="0" rIns="0"/>
            <a:lstStyle/>
            <a:p>
              <a:pPr algn="ctr">
                <a:lnSpc>
                  <a:spcPts val="6111"/>
                </a:lnSpc>
              </a:pPr>
              <a:r>
                <a:rPr lang="en-US" sz="5093" b="true">
                  <a:solidFill>
                    <a:srgbClr val="FFFFFF"/>
                  </a:solidFill>
                  <a:latin typeface="Times New Roman MT Bold"/>
                  <a:ea typeface="Times New Roman MT Bold"/>
                  <a:cs typeface="Times New Roman MT Bold"/>
                  <a:sym typeface="Times New Roman MT Bold"/>
                </a:rPr>
                <a:t>OBJETIVO</a:t>
              </a:r>
            </a:p>
            <a:p>
              <a:pPr algn="ctr">
                <a:lnSpc>
                  <a:spcPts val="6111"/>
                </a:lnSpc>
              </a:pPr>
              <a:r>
                <a:rPr lang="en-US" sz="5093" b="true">
                  <a:solidFill>
                    <a:srgbClr val="FFFFFF"/>
                  </a:solidFill>
                  <a:latin typeface="Times New Roman MT Bold"/>
                  <a:ea typeface="Times New Roman MT Bold"/>
                  <a:cs typeface="Times New Roman MT Bold"/>
                  <a:sym typeface="Times New Roman MT Bold"/>
                </a:rPr>
                <a:t>GENERAL</a:t>
              </a:r>
            </a:p>
          </p:txBody>
        </p:sp>
      </p:grpSp>
      <p:sp>
        <p:nvSpPr>
          <p:cNvPr name="Freeform 7" id="7"/>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4"/>
            <a:stretch>
              <a:fillRect l="-7206" t="-51690" r="0" b="-4502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1786373" y="-58288"/>
            <a:ext cx="13207446" cy="7431776"/>
          </a:xfrm>
          <a:custGeom>
            <a:avLst/>
            <a:gdLst/>
            <a:ahLst/>
            <a:cxnLst/>
            <a:rect r="r" b="b" t="t" l="l"/>
            <a:pathLst>
              <a:path h="7431776" w="13207446">
                <a:moveTo>
                  <a:pt x="0" y="0"/>
                </a:moveTo>
                <a:lnTo>
                  <a:pt x="13207446" y="0"/>
                </a:lnTo>
                <a:lnTo>
                  <a:pt x="13207446" y="7431776"/>
                </a:lnTo>
                <a:lnTo>
                  <a:pt x="0" y="7431776"/>
                </a:lnTo>
                <a:lnTo>
                  <a:pt x="0" y="0"/>
                </a:lnTo>
                <a:close/>
              </a:path>
            </a:pathLst>
          </a:custGeom>
          <a:blipFill>
            <a:blip r:embed="rId3">
              <a:alphaModFix amt="37000"/>
            </a:blip>
            <a:stretch>
              <a:fillRect l="0" t="0" r="0" b="0"/>
            </a:stretch>
          </a:blipFill>
        </p:spPr>
      </p:sp>
      <p:grpSp>
        <p:nvGrpSpPr>
          <p:cNvPr name="Group 4" id="4"/>
          <p:cNvGrpSpPr/>
          <p:nvPr/>
        </p:nvGrpSpPr>
        <p:grpSpPr>
          <a:xfrm rot="0">
            <a:off x="781445" y="2311878"/>
            <a:ext cx="8190710" cy="2691444"/>
            <a:chOff x="0" y="0"/>
            <a:chExt cx="11086920" cy="3643130"/>
          </a:xfrm>
        </p:grpSpPr>
        <p:sp>
          <p:nvSpPr>
            <p:cNvPr name="Freeform 5" id="5"/>
            <p:cNvSpPr/>
            <p:nvPr/>
          </p:nvSpPr>
          <p:spPr>
            <a:xfrm flipH="false" flipV="false" rot="0">
              <a:off x="0" y="0"/>
              <a:ext cx="11086920" cy="3643131"/>
            </a:xfrm>
            <a:custGeom>
              <a:avLst/>
              <a:gdLst/>
              <a:ahLst/>
              <a:cxnLst/>
              <a:rect r="r" b="b" t="t" l="l"/>
              <a:pathLst>
                <a:path h="3643131" w="11086920">
                  <a:moveTo>
                    <a:pt x="0" y="0"/>
                  </a:moveTo>
                  <a:lnTo>
                    <a:pt x="11086920" y="0"/>
                  </a:lnTo>
                  <a:lnTo>
                    <a:pt x="11086920" y="3643131"/>
                  </a:lnTo>
                  <a:lnTo>
                    <a:pt x="0" y="3643131"/>
                  </a:lnTo>
                  <a:close/>
                </a:path>
              </a:pathLst>
            </a:custGeom>
            <a:solidFill>
              <a:srgbClr val="000000">
                <a:alpha val="0"/>
              </a:srgbClr>
            </a:solidFill>
          </p:spPr>
        </p:sp>
        <p:sp>
          <p:nvSpPr>
            <p:cNvPr name="TextBox 6" id="6"/>
            <p:cNvSpPr txBox="true"/>
            <p:nvPr/>
          </p:nvSpPr>
          <p:spPr>
            <a:xfrm>
              <a:off x="0" y="-57150"/>
              <a:ext cx="11086920" cy="3700280"/>
            </a:xfrm>
            <a:prstGeom prst="rect">
              <a:avLst/>
            </a:prstGeom>
          </p:spPr>
          <p:txBody>
            <a:bodyPr anchor="t" rtlCol="false" tIns="0" lIns="0" bIns="0" rIns="0"/>
            <a:lstStyle/>
            <a:p>
              <a:pPr algn="l">
                <a:lnSpc>
                  <a:spcPts val="3376"/>
                </a:lnSpc>
              </a:pPr>
              <a:r>
                <a:rPr lang="en-US" sz="2813">
                  <a:solidFill>
                    <a:srgbClr val="FFFFFF"/>
                  </a:solidFill>
                  <a:latin typeface="Times New Roman MT"/>
                  <a:ea typeface="Times New Roman MT"/>
                  <a:cs typeface="Times New Roman MT"/>
                  <a:sym typeface="Times New Roman MT"/>
                </a:rPr>
                <a:t>Diseñar e implementar un sistema de transmisión de video (streaming) dentro de una red virtual simulada en Cisco Packet Tracer, incorporando mecanismos de seguridad de red, con el fin de analizar su funcionamiento, rendimiento y vulnerabilidades en un entorno educativo.</a:t>
              </a:r>
            </a:p>
          </p:txBody>
        </p:sp>
      </p:grpSp>
      <p:sp>
        <p:nvSpPr>
          <p:cNvPr name="Freeform 7" id="7"/>
          <p:cNvSpPr/>
          <p:nvPr/>
        </p:nvSpPr>
        <p:spPr>
          <a:xfrm flipH="false" flipV="false" rot="0">
            <a:off x="7976359" y="0"/>
            <a:ext cx="1777241" cy="731520"/>
          </a:xfrm>
          <a:custGeom>
            <a:avLst/>
            <a:gdLst/>
            <a:ahLst/>
            <a:cxnLst/>
            <a:rect r="r" b="b" t="t" l="l"/>
            <a:pathLst>
              <a:path h="731520" w="1777241">
                <a:moveTo>
                  <a:pt x="0" y="0"/>
                </a:moveTo>
                <a:lnTo>
                  <a:pt x="1777241" y="0"/>
                </a:lnTo>
                <a:lnTo>
                  <a:pt x="1777241" y="731520"/>
                </a:lnTo>
                <a:lnTo>
                  <a:pt x="0" y="731520"/>
                </a:lnTo>
                <a:lnTo>
                  <a:pt x="0" y="0"/>
                </a:lnTo>
                <a:close/>
              </a:path>
            </a:pathLst>
          </a:custGeom>
          <a:blipFill>
            <a:blip r:embed="rId4"/>
            <a:stretch>
              <a:fillRect l="-7206" t="-51690" r="0" b="-4502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16666" t="0" r="-16666" b="0"/>
            </a:stretch>
          </a:blipFill>
        </p:spPr>
      </p:sp>
      <p:sp>
        <p:nvSpPr>
          <p:cNvPr name="Freeform 3" id="3"/>
          <p:cNvSpPr/>
          <p:nvPr/>
        </p:nvSpPr>
        <p:spPr>
          <a:xfrm flipH="false" flipV="false" rot="0">
            <a:off x="-1290134" y="-91369"/>
            <a:ext cx="13325026" cy="7497938"/>
          </a:xfrm>
          <a:custGeom>
            <a:avLst/>
            <a:gdLst/>
            <a:ahLst/>
            <a:cxnLst/>
            <a:rect r="r" b="b" t="t" l="l"/>
            <a:pathLst>
              <a:path h="7497938" w="13325026">
                <a:moveTo>
                  <a:pt x="0" y="0"/>
                </a:moveTo>
                <a:lnTo>
                  <a:pt x="13325026" y="0"/>
                </a:lnTo>
                <a:lnTo>
                  <a:pt x="13325026" y="7497938"/>
                </a:lnTo>
                <a:lnTo>
                  <a:pt x="0" y="7497938"/>
                </a:lnTo>
                <a:lnTo>
                  <a:pt x="0" y="0"/>
                </a:lnTo>
                <a:close/>
              </a:path>
            </a:pathLst>
          </a:custGeom>
          <a:blipFill>
            <a:blip r:embed="rId3">
              <a:alphaModFix amt="40000"/>
            </a:blip>
            <a:stretch>
              <a:fillRect l="0" t="0" r="0" b="0"/>
            </a:stretch>
          </a:blipFill>
        </p:spPr>
      </p:sp>
      <p:grpSp>
        <p:nvGrpSpPr>
          <p:cNvPr name="Group 4" id="4"/>
          <p:cNvGrpSpPr/>
          <p:nvPr/>
        </p:nvGrpSpPr>
        <p:grpSpPr>
          <a:xfrm rot="0">
            <a:off x="487680" y="2777727"/>
            <a:ext cx="8778240" cy="1759746"/>
            <a:chOff x="0" y="0"/>
            <a:chExt cx="11704320" cy="2346327"/>
          </a:xfrm>
        </p:grpSpPr>
        <p:sp>
          <p:nvSpPr>
            <p:cNvPr name="Freeform 5" id="5"/>
            <p:cNvSpPr/>
            <p:nvPr/>
          </p:nvSpPr>
          <p:spPr>
            <a:xfrm flipH="false" flipV="false" rot="0">
              <a:off x="0" y="0"/>
              <a:ext cx="11704320" cy="2346327"/>
            </a:xfrm>
            <a:custGeom>
              <a:avLst/>
              <a:gdLst/>
              <a:ahLst/>
              <a:cxnLst/>
              <a:rect r="r" b="b" t="t" l="l"/>
              <a:pathLst>
                <a:path h="2346327" w="11704320">
                  <a:moveTo>
                    <a:pt x="0" y="0"/>
                  </a:moveTo>
                  <a:lnTo>
                    <a:pt x="11704320" y="0"/>
                  </a:lnTo>
                  <a:lnTo>
                    <a:pt x="11704320" y="2346327"/>
                  </a:lnTo>
                  <a:lnTo>
                    <a:pt x="0" y="2346327"/>
                  </a:lnTo>
                  <a:close/>
                </a:path>
              </a:pathLst>
            </a:custGeom>
            <a:solidFill>
              <a:srgbClr val="000000">
                <a:alpha val="0"/>
              </a:srgbClr>
            </a:solidFill>
          </p:spPr>
        </p:sp>
        <p:sp>
          <p:nvSpPr>
            <p:cNvPr name="TextBox 6" id="6"/>
            <p:cNvSpPr txBox="true"/>
            <p:nvPr/>
          </p:nvSpPr>
          <p:spPr>
            <a:xfrm>
              <a:off x="0" y="-104775"/>
              <a:ext cx="11704320" cy="2451102"/>
            </a:xfrm>
            <a:prstGeom prst="rect">
              <a:avLst/>
            </a:prstGeom>
          </p:spPr>
          <p:txBody>
            <a:bodyPr anchor="ctr" rtlCol="false" tIns="0" lIns="0" bIns="0" rIns="0"/>
            <a:lstStyle/>
            <a:p>
              <a:pPr algn="ctr">
                <a:lnSpc>
                  <a:spcPts val="6111"/>
                </a:lnSpc>
              </a:pPr>
              <a:r>
                <a:rPr lang="en-US" sz="5093" b="true">
                  <a:solidFill>
                    <a:srgbClr val="FFFFFF"/>
                  </a:solidFill>
                  <a:latin typeface="Times New Roman MT Bold"/>
                  <a:ea typeface="Times New Roman MT Bold"/>
                  <a:cs typeface="Times New Roman MT Bold"/>
                  <a:sym typeface="Times New Roman MT Bold"/>
                </a:rPr>
                <a:t>OBJETIVO</a:t>
              </a:r>
            </a:p>
            <a:p>
              <a:pPr algn="ctr">
                <a:lnSpc>
                  <a:spcPts val="6111"/>
                </a:lnSpc>
              </a:pPr>
              <a:r>
                <a:rPr lang="en-US" sz="5093" b="true">
                  <a:solidFill>
                    <a:srgbClr val="FFFFFF"/>
                  </a:solidFill>
                  <a:latin typeface="Times New Roman MT Bold"/>
                  <a:ea typeface="Times New Roman MT Bold"/>
                  <a:cs typeface="Times New Roman MT Bold"/>
                  <a:sym typeface="Times New Roman MT Bold"/>
                </a:rPr>
                <a:t>ESPECIFICOS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DAGj9Unfy8c</dc:identifier>
  <dcterms:modified xsi:type="dcterms:W3CDTF">2011-08-01T06:04:30Z</dcterms:modified>
  <cp:revision>1</cp:revision>
  <dc:title>Proyecto_Streaming_Seguridad_Redes.pptx</dc:title>
</cp:coreProperties>
</file>